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93"/>
  </p:notesMasterIdLst>
  <p:handoutMasterIdLst>
    <p:handoutMasterId r:id="rId94"/>
  </p:handoutMasterIdLst>
  <p:sldIdLst>
    <p:sldId id="256" r:id="rId2"/>
    <p:sldId id="408" r:id="rId3"/>
    <p:sldId id="446" r:id="rId4"/>
    <p:sldId id="464" r:id="rId5"/>
    <p:sldId id="469" r:id="rId6"/>
    <p:sldId id="424" r:id="rId7"/>
    <p:sldId id="470" r:id="rId8"/>
    <p:sldId id="425" r:id="rId9"/>
    <p:sldId id="426" r:id="rId10"/>
    <p:sldId id="427" r:id="rId11"/>
    <p:sldId id="428" r:id="rId12"/>
    <p:sldId id="429" r:id="rId13"/>
    <p:sldId id="471" r:id="rId14"/>
    <p:sldId id="472" r:id="rId15"/>
    <p:sldId id="430" r:id="rId16"/>
    <p:sldId id="473" r:id="rId17"/>
    <p:sldId id="474" r:id="rId18"/>
    <p:sldId id="475" r:id="rId19"/>
    <p:sldId id="476" r:id="rId20"/>
    <p:sldId id="477" r:id="rId21"/>
    <p:sldId id="478" r:id="rId22"/>
    <p:sldId id="479" r:id="rId23"/>
    <p:sldId id="480" r:id="rId24"/>
    <p:sldId id="431" r:id="rId25"/>
    <p:sldId id="432" r:id="rId26"/>
    <p:sldId id="433" r:id="rId27"/>
    <p:sldId id="434" r:id="rId28"/>
    <p:sldId id="435" r:id="rId29"/>
    <p:sldId id="436" r:id="rId30"/>
    <p:sldId id="437" r:id="rId31"/>
    <p:sldId id="438" r:id="rId32"/>
    <p:sldId id="439" r:id="rId33"/>
    <p:sldId id="440" r:id="rId34"/>
    <p:sldId id="441" r:id="rId35"/>
    <p:sldId id="442" r:id="rId36"/>
    <p:sldId id="443" r:id="rId37"/>
    <p:sldId id="444" r:id="rId38"/>
    <p:sldId id="456" r:id="rId39"/>
    <p:sldId id="457" r:id="rId40"/>
    <p:sldId id="458" r:id="rId41"/>
    <p:sldId id="459" r:id="rId42"/>
    <p:sldId id="460" r:id="rId43"/>
    <p:sldId id="461" r:id="rId44"/>
    <p:sldId id="462" r:id="rId45"/>
    <p:sldId id="463" r:id="rId46"/>
    <p:sldId id="465" r:id="rId47"/>
    <p:sldId id="481" r:id="rId48"/>
    <p:sldId id="482" r:id="rId49"/>
    <p:sldId id="483" r:id="rId50"/>
    <p:sldId id="484" r:id="rId51"/>
    <p:sldId id="485" r:id="rId52"/>
    <p:sldId id="486" r:id="rId53"/>
    <p:sldId id="487" r:id="rId54"/>
    <p:sldId id="488" r:id="rId55"/>
    <p:sldId id="489" r:id="rId56"/>
    <p:sldId id="490" r:id="rId57"/>
    <p:sldId id="491" r:id="rId58"/>
    <p:sldId id="492" r:id="rId59"/>
    <p:sldId id="493" r:id="rId60"/>
    <p:sldId id="494" r:id="rId61"/>
    <p:sldId id="495" r:id="rId62"/>
    <p:sldId id="496" r:id="rId63"/>
    <p:sldId id="497" r:id="rId64"/>
    <p:sldId id="466" r:id="rId65"/>
    <p:sldId id="498" r:id="rId66"/>
    <p:sldId id="500" r:id="rId67"/>
    <p:sldId id="501" r:id="rId68"/>
    <p:sldId id="467" r:id="rId69"/>
    <p:sldId id="502" r:id="rId70"/>
    <p:sldId id="504" r:id="rId71"/>
    <p:sldId id="505" r:id="rId72"/>
    <p:sldId id="506" r:id="rId73"/>
    <p:sldId id="468" r:id="rId74"/>
    <p:sldId id="445" r:id="rId75"/>
    <p:sldId id="257" r:id="rId76"/>
    <p:sldId id="269" r:id="rId77"/>
    <p:sldId id="270" r:id="rId78"/>
    <p:sldId id="258" r:id="rId79"/>
    <p:sldId id="259" r:id="rId80"/>
    <p:sldId id="260" r:id="rId81"/>
    <p:sldId id="261" r:id="rId82"/>
    <p:sldId id="271" r:id="rId83"/>
    <p:sldId id="272" r:id="rId84"/>
    <p:sldId id="273" r:id="rId85"/>
    <p:sldId id="274" r:id="rId86"/>
    <p:sldId id="264" r:id="rId87"/>
    <p:sldId id="262" r:id="rId88"/>
    <p:sldId id="263" r:id="rId89"/>
    <p:sldId id="265" r:id="rId90"/>
    <p:sldId id="266" r:id="rId91"/>
    <p:sldId id="277"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A7D0"/>
    <a:srgbClr val="9BBB59"/>
    <a:srgbClr val="FFFFFF"/>
    <a:srgbClr val="D7D7D7"/>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78731" autoAdjust="0"/>
  </p:normalViewPr>
  <p:slideViewPr>
    <p:cSldViewPr snapToGrid="0" snapToObjects="1">
      <p:cViewPr varScale="1">
        <p:scale>
          <a:sx n="90" d="100"/>
          <a:sy n="90" d="100"/>
        </p:scale>
        <p:origin x="2214" y="84"/>
      </p:cViewPr>
      <p:guideLst>
        <p:guide orient="horz" pos="2160"/>
        <p:guide pos="2880"/>
      </p:guideLst>
    </p:cSldViewPr>
  </p:slideViewPr>
  <p:outlineViewPr>
    <p:cViewPr>
      <p:scale>
        <a:sx n="33" d="100"/>
        <a:sy n="33" d="100"/>
      </p:scale>
      <p:origin x="0" y="-1395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2/13/2022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2/13/2022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47</a:t>
            </a:fld>
            <a:endParaRPr lang="en-US"/>
          </a:p>
        </p:txBody>
      </p:sp>
    </p:spTree>
    <p:extLst>
      <p:ext uri="{BB962C8B-B14F-4D97-AF65-F5344CB8AC3E}">
        <p14:creationId xmlns:p14="http://schemas.microsoft.com/office/powerpoint/2010/main" val="723921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problems create </a:t>
            </a:r>
            <a:r>
              <a:rPr lang="en-US" dirty="0" err="1"/>
              <a:t>complementaries</a:t>
            </a:r>
            <a:r>
              <a:rPr lang="en-US" baseline="0" dirty="0"/>
              <a:t> between positions or applications</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76</a:t>
            </a:fld>
            <a:endParaRPr lang="en-US"/>
          </a:p>
        </p:txBody>
      </p:sp>
    </p:spTree>
    <p:extLst>
      <p:ext uri="{BB962C8B-B14F-4D97-AF65-F5344CB8AC3E}">
        <p14:creationId xmlns:p14="http://schemas.microsoft.com/office/powerpoint/2010/main" val="2102793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77</a:t>
            </a:fld>
            <a:endParaRPr lang="en-US"/>
          </a:p>
        </p:txBody>
      </p:sp>
    </p:spTree>
    <p:extLst>
      <p:ext uri="{BB962C8B-B14F-4D97-AF65-F5344CB8AC3E}">
        <p14:creationId xmlns:p14="http://schemas.microsoft.com/office/powerpoint/2010/main" val="1744453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1950s market failure</a:t>
            </a:r>
          </a:p>
          <a:p>
            <a:r>
              <a:rPr lang="en-US" dirty="0"/>
              <a:t>Clearinghouse created in early 1950s</a:t>
            </a:r>
          </a:p>
          <a:p>
            <a:r>
              <a:rPr lang="en-US" dirty="0"/>
              <a:t>mid 1990s crisis of confidence</a:t>
            </a:r>
          </a:p>
          <a:p>
            <a:r>
              <a:rPr lang="en-US" dirty="0"/>
              <a:t> - American Medical Student Association, Ralph Nader’s Public Citizen</a:t>
            </a:r>
            <a:r>
              <a:rPr lang="en-US" baseline="0" dirty="0"/>
              <a:t> Health Research Group, the Medical Student Section of the </a:t>
            </a:r>
            <a:r>
              <a:rPr lang="en-US" baseline="0" dirty="0" err="1"/>
              <a:t>Amrican</a:t>
            </a:r>
            <a:r>
              <a:rPr lang="en-US" baseline="0" dirty="0"/>
              <a:t> Medical Association</a:t>
            </a:r>
          </a:p>
          <a:p>
            <a:r>
              <a:rPr lang="en-US" baseline="0" dirty="0"/>
              <a:t>1995 Board of Directors commissioned the design of a new algorithm and a study comparing the old and new</a:t>
            </a:r>
          </a:p>
          <a:p>
            <a:r>
              <a:rPr lang="en-US" baseline="0" dirty="0"/>
              <a:t>1997 Switched to new algorithm</a:t>
            </a:r>
          </a:p>
          <a:p>
            <a:r>
              <a:rPr lang="en-US" baseline="0" dirty="0"/>
              <a:t>1998 First match successfully completed with new algorithm</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78</a:t>
            </a:fld>
            <a:endParaRPr lang="en-US"/>
          </a:p>
        </p:txBody>
      </p:sp>
    </p:spTree>
    <p:extLst>
      <p:ext uri="{BB962C8B-B14F-4D97-AF65-F5344CB8AC3E}">
        <p14:creationId xmlns:p14="http://schemas.microsoft.com/office/powerpoint/2010/main" val="1537680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Revert means: hospital has program A and program B, and program B gets semi-filled and its extra spots go to program A for more capacity</a:t>
            </a:r>
          </a:p>
        </p:txBody>
      </p:sp>
      <p:sp>
        <p:nvSpPr>
          <p:cNvPr id="4" name="Slide Number Placeholder 3"/>
          <p:cNvSpPr>
            <a:spLocks noGrp="1"/>
          </p:cNvSpPr>
          <p:nvPr>
            <p:ph type="sldNum" sz="quarter" idx="5"/>
          </p:nvPr>
        </p:nvSpPr>
        <p:spPr/>
        <p:txBody>
          <a:bodyPr/>
          <a:lstStyle/>
          <a:p>
            <a:fld id="{CD00F789-BC41-F84C-B61C-313B216D0D17}" type="slidenum">
              <a:rPr lang="en-US" smtClean="0"/>
              <a:t>80</a:t>
            </a:fld>
            <a:endParaRPr lang="en-US"/>
          </a:p>
        </p:txBody>
      </p:sp>
    </p:spTree>
    <p:extLst>
      <p:ext uri="{BB962C8B-B14F-4D97-AF65-F5344CB8AC3E}">
        <p14:creationId xmlns:p14="http://schemas.microsoft.com/office/powerpoint/2010/main" val="2881946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instabilities:</a:t>
            </a:r>
          </a:p>
          <a:p>
            <a:r>
              <a:rPr lang="en-US" dirty="0"/>
              <a:t> - no applicant or program in A(k)</a:t>
            </a:r>
            <a:r>
              <a:rPr lang="en-US" baseline="0" dirty="0"/>
              <a:t> is matched to anyone outside of A(k).</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81</a:t>
            </a:fld>
            <a:endParaRPr lang="en-US"/>
          </a:p>
        </p:txBody>
      </p:sp>
    </p:spTree>
    <p:extLst>
      <p:ext uri="{BB962C8B-B14F-4D97-AF65-F5344CB8AC3E}">
        <p14:creationId xmlns:p14="http://schemas.microsoft.com/office/powerpoint/2010/main" val="217562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simple matching (no variations) the position</a:t>
            </a:r>
            <a:r>
              <a:rPr lang="en-US" baseline="0" dirty="0"/>
              <a:t> and applicant stack will always remain empty. This is </a:t>
            </a:r>
            <a:r>
              <a:rPr lang="en-US" baseline="0"/>
              <a:t>the same </a:t>
            </a:r>
            <a:r>
              <a:rPr lang="en-US" baseline="0" dirty="0"/>
              <a:t>as in Thoracic Surgery</a:t>
            </a:r>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85</a:t>
            </a:fld>
            <a:endParaRPr lang="en-US"/>
          </a:p>
        </p:txBody>
      </p:sp>
    </p:spTree>
    <p:extLst>
      <p:ext uri="{BB962C8B-B14F-4D97-AF65-F5344CB8AC3E}">
        <p14:creationId xmlns:p14="http://schemas.microsoft.com/office/powerpoint/2010/main" val="2759530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00F789-BC41-F84C-B61C-313B216D0D17}" type="slidenum">
              <a:rPr lang="en-US" smtClean="0"/>
              <a:t>86</a:t>
            </a:fld>
            <a:endParaRPr lang="en-US"/>
          </a:p>
        </p:txBody>
      </p:sp>
    </p:spTree>
    <p:extLst>
      <p:ext uri="{BB962C8B-B14F-4D97-AF65-F5344CB8AC3E}">
        <p14:creationId xmlns:p14="http://schemas.microsoft.com/office/powerpoint/2010/main" val="14445239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not change the prospects of couples</a:t>
            </a:r>
          </a:p>
        </p:txBody>
      </p:sp>
      <p:sp>
        <p:nvSpPr>
          <p:cNvPr id="4" name="Slide Number Placeholder 3"/>
          <p:cNvSpPr>
            <a:spLocks noGrp="1"/>
          </p:cNvSpPr>
          <p:nvPr>
            <p:ph type="sldNum" sz="quarter" idx="10"/>
          </p:nvPr>
        </p:nvSpPr>
        <p:spPr/>
        <p:txBody>
          <a:bodyPr/>
          <a:lstStyle/>
          <a:p>
            <a:fld id="{8B7194FB-DFF5-D949-99B6-EAD1421A1403}" type="slidenum">
              <a:rPr lang="en-US" smtClean="0"/>
              <a:t>87</a:t>
            </a:fld>
            <a:endParaRPr lang="en-US"/>
          </a:p>
        </p:txBody>
      </p:sp>
    </p:spTree>
    <p:extLst>
      <p:ext uri="{BB962C8B-B14F-4D97-AF65-F5344CB8AC3E}">
        <p14:creationId xmlns:p14="http://schemas.microsoft.com/office/powerpoint/2010/main" val="2477250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7194FB-DFF5-D949-99B6-EAD1421A1403}" type="slidenum">
              <a:rPr lang="en-US" smtClean="0"/>
              <a:t>88</a:t>
            </a:fld>
            <a:endParaRPr lang="en-US"/>
          </a:p>
        </p:txBody>
      </p:sp>
    </p:spTree>
    <p:extLst>
      <p:ext uri="{BB962C8B-B14F-4D97-AF65-F5344CB8AC3E}">
        <p14:creationId xmlns:p14="http://schemas.microsoft.com/office/powerpoint/2010/main" val="934160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1679275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Assumes</a:t>
            </a:r>
            <a:r>
              <a:rPr lang="en-US" baseline="0" dirty="0"/>
              <a:t> fill knowledge</a:t>
            </a:r>
          </a:p>
          <a:p>
            <a:r>
              <a:rPr lang="en-US" baseline="0" dirty="0"/>
              <a:t> - if they truncate one more than they should they could be not matched at all</a:t>
            </a:r>
          </a:p>
          <a:p>
            <a:r>
              <a:rPr lang="en-US" baseline="0" dirty="0"/>
              <a:t> - Extremely risky</a:t>
            </a:r>
          </a:p>
          <a:p>
            <a:endParaRPr lang="en-US" baseline="0" dirty="0"/>
          </a:p>
          <a:p>
            <a:r>
              <a:rPr lang="en-US" baseline="0" dirty="0"/>
              <a:t>Those that benefitted from ROL truncations were, for the most part, those who did differently when the algorithm was changed from their side proposing to the other side proposing.</a:t>
            </a:r>
          </a:p>
        </p:txBody>
      </p:sp>
      <p:sp>
        <p:nvSpPr>
          <p:cNvPr id="4" name="Slide Number Placeholder 3"/>
          <p:cNvSpPr>
            <a:spLocks noGrp="1"/>
          </p:cNvSpPr>
          <p:nvPr>
            <p:ph type="sldNum" sz="quarter" idx="10"/>
          </p:nvPr>
        </p:nvSpPr>
        <p:spPr/>
        <p:txBody>
          <a:bodyPr/>
          <a:lstStyle/>
          <a:p>
            <a:fld id="{8B7194FB-DFF5-D949-99B6-EAD1421A1403}" type="slidenum">
              <a:rPr lang="en-US" smtClean="0"/>
              <a:t>90</a:t>
            </a:fld>
            <a:endParaRPr lang="en-US"/>
          </a:p>
        </p:txBody>
      </p:sp>
    </p:spTree>
    <p:extLst>
      <p:ext uri="{BB962C8B-B14F-4D97-AF65-F5344CB8AC3E}">
        <p14:creationId xmlns:p14="http://schemas.microsoft.com/office/powerpoint/2010/main" val="171481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12</a:t>
            </a:fld>
            <a:endParaRPr lang="en-US"/>
          </a:p>
        </p:txBody>
      </p:sp>
    </p:spTree>
    <p:extLst>
      <p:ext uri="{BB962C8B-B14F-4D97-AF65-F5344CB8AC3E}">
        <p14:creationId xmlns:p14="http://schemas.microsoft.com/office/powerpoint/2010/main" val="1692895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28</a:t>
            </a:fld>
            <a:endParaRPr lang="en-US"/>
          </a:p>
        </p:txBody>
      </p:sp>
    </p:spTree>
    <p:extLst>
      <p:ext uri="{BB962C8B-B14F-4D97-AF65-F5344CB8AC3E}">
        <p14:creationId xmlns:p14="http://schemas.microsoft.com/office/powerpoint/2010/main" val="1845831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29</a:t>
            </a:fld>
            <a:endParaRPr lang="en-US"/>
          </a:p>
        </p:txBody>
      </p:sp>
    </p:spTree>
    <p:extLst>
      <p:ext uri="{BB962C8B-B14F-4D97-AF65-F5344CB8AC3E}">
        <p14:creationId xmlns:p14="http://schemas.microsoft.com/office/powerpoint/2010/main" val="1387790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391D9D-1B6F-EA4D-9268-1347CFC96163}" type="slidenum">
              <a:rPr lang="en-US" smtClean="0"/>
              <a:t>32</a:t>
            </a:fld>
            <a:endParaRPr lang="en-US"/>
          </a:p>
        </p:txBody>
      </p:sp>
    </p:spTree>
    <p:extLst>
      <p:ext uri="{BB962C8B-B14F-4D97-AF65-F5344CB8AC3E}">
        <p14:creationId xmlns:p14="http://schemas.microsoft.com/office/powerpoint/2010/main" val="1384566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Rural hospitals: worried it would hurt rural hospitals (places people don’t like) because rural hospitals didn’t appear frequently in the stable matchings, but this shows they wouldn’t appear in any stable matchings if they didn’t appear in an outcome</a:t>
            </a:r>
          </a:p>
          <a:p>
            <a:endParaRPr lang="en-US" dirty="0"/>
          </a:p>
          <a:p>
            <a:r>
              <a:rPr lang="en-US" dirty="0"/>
              <a:t>Given few jockeys, horses will be matched only if one jockey likes them enough, so as we add horses jockeys will still get the same average ranked match which is why their average match is low when </a:t>
            </a:r>
            <a:r>
              <a:rPr lang="en-US" dirty="0" err="1"/>
              <a:t>htye</a:t>
            </a:r>
            <a:r>
              <a:rPr lang="en-US" dirty="0"/>
              <a:t> are the smaller side</a:t>
            </a:r>
          </a:p>
        </p:txBody>
      </p:sp>
      <p:sp>
        <p:nvSpPr>
          <p:cNvPr id="4" name="Slide Number Placeholder 3"/>
          <p:cNvSpPr>
            <a:spLocks noGrp="1"/>
          </p:cNvSpPr>
          <p:nvPr>
            <p:ph type="sldNum" sz="quarter" idx="5"/>
          </p:nvPr>
        </p:nvSpPr>
        <p:spPr/>
        <p:txBody>
          <a:bodyPr/>
          <a:lstStyle/>
          <a:p>
            <a:fld id="{CD00F789-BC41-F84C-B61C-313B216D0D17}" type="slidenum">
              <a:rPr lang="en-US" smtClean="0"/>
              <a:t>40</a:t>
            </a:fld>
            <a:endParaRPr lang="en-US"/>
          </a:p>
        </p:txBody>
      </p:sp>
    </p:spTree>
    <p:extLst>
      <p:ext uri="{BB962C8B-B14F-4D97-AF65-F5344CB8AC3E}">
        <p14:creationId xmlns:p14="http://schemas.microsoft.com/office/powerpoint/2010/main" val="556637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enough to get a wholly stable matching, let alone one with few unstable pairs</a:t>
            </a:r>
          </a:p>
        </p:txBody>
      </p:sp>
      <p:sp>
        <p:nvSpPr>
          <p:cNvPr id="4" name="Slide Number Placeholder 3"/>
          <p:cNvSpPr>
            <a:spLocks noGrp="1"/>
          </p:cNvSpPr>
          <p:nvPr>
            <p:ph type="sldNum" sz="quarter" idx="5"/>
          </p:nvPr>
        </p:nvSpPr>
        <p:spPr/>
        <p:txBody>
          <a:bodyPr/>
          <a:lstStyle/>
          <a:p>
            <a:fld id="{CD00F789-BC41-F84C-B61C-313B216D0D17}" type="slidenum">
              <a:rPr lang="en-US" smtClean="0"/>
              <a:t>41</a:t>
            </a:fld>
            <a:endParaRPr lang="en-US"/>
          </a:p>
        </p:txBody>
      </p:sp>
    </p:spTree>
    <p:extLst>
      <p:ext uri="{BB962C8B-B14F-4D97-AF65-F5344CB8AC3E}">
        <p14:creationId xmlns:p14="http://schemas.microsoft.com/office/powerpoint/2010/main" val="436278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Donald </a:t>
            </a:r>
            <a:r>
              <a:rPr lang="en-US" dirty="0" err="1"/>
              <a:t>kKnuth</a:t>
            </a:r>
            <a:r>
              <a:rPr lang="en-US" dirty="0"/>
              <a:t> posed the question of if we can do it in p-time</a:t>
            </a:r>
          </a:p>
        </p:txBody>
      </p:sp>
      <p:sp>
        <p:nvSpPr>
          <p:cNvPr id="4" name="Slide Number Placeholder 3"/>
          <p:cNvSpPr>
            <a:spLocks noGrp="1"/>
          </p:cNvSpPr>
          <p:nvPr>
            <p:ph type="sldNum" sz="quarter" idx="5"/>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42561827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John P. Dickerson - EC 2016</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EC 2016</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John P. Dickerson - EC 2016</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John P. Dickerson - EC 2016</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John P. Dickerson - EC 2016</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John P. Dickerson - EC 2016</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EC 2016</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10.jpg"/><Relationship Id="rId4" Type="http://schemas.openxmlformats.org/officeDocument/2006/relationships/image" Target="../media/image9.jpg"/></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7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png"/></Relationships>
</file>

<file path=ppt/slides/_rels/slide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Mechanism Design</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641234"/>
          </a:xfrm>
        </p:spPr>
        <p:txBody>
          <a:bodyPr/>
          <a:lstStyle/>
          <a:p>
            <a:r>
              <a:rPr lang="en-US" dirty="0"/>
              <a:t>John P Dickerson and Marina Knittel</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#7 – 02/14/2022</a:t>
            </a:r>
          </a:p>
          <a:p>
            <a:endParaRPr lang="en-US" sz="1600" b="1" dirty="0"/>
          </a:p>
          <a:p>
            <a:r>
              <a:rPr lang="en-US" sz="1600" b="1" dirty="0"/>
              <a:t>CMSC498T</a:t>
            </a:r>
          </a:p>
          <a:p>
            <a:r>
              <a:rPr lang="en-US" sz="1600" b="1" dirty="0"/>
              <a:t>Mondays &amp; Wednesdays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457200" y="274638"/>
            <a:ext cx="8229600" cy="1143000"/>
          </a:xfrm>
        </p:spPr>
        <p:txBody>
          <a:bodyPr/>
          <a:lstStyle/>
          <a:p>
            <a:r>
              <a:rPr lang="en-US" dirty="0"/>
              <a:t>Example matching #2</a:t>
            </a:r>
          </a:p>
        </p:txBody>
      </p:sp>
      <p:graphicFrame>
        <p:nvGraphicFramePr>
          <p:cNvPr id="9" name="Content Placeholder 3"/>
          <p:cNvGraphicFramePr>
            <a:graphicFrameLocks noGrp="1"/>
          </p:cNvGraphicFramePr>
          <p:nvPr>
            <p:ph idx="1"/>
            <p:extLst>
              <p:ext uri="{D42A27DB-BD31-4B8C-83A1-F6EECF244321}">
                <p14:modId xmlns:p14="http://schemas.microsoft.com/office/powerpoint/2010/main" val="1562898370"/>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2"/>
                  </a:ext>
                </a:extLst>
              </a:tr>
            </a:tbl>
          </a:graphicData>
        </a:graphic>
      </p:graphicFrame>
      <p:graphicFrame>
        <p:nvGraphicFramePr>
          <p:cNvPr id="10" name="Content Placeholder 3"/>
          <p:cNvGraphicFramePr>
            <a:graphicFrameLocks/>
          </p:cNvGraphicFramePr>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2"/>
                  </a:ext>
                </a:extLst>
              </a:tr>
            </a:tbl>
          </a:graphicData>
        </a:graphic>
      </p:graphicFrame>
      <p:sp>
        <p:nvSpPr>
          <p:cNvPr id="11" name="Rounded Rectangle 10"/>
          <p:cNvSpPr/>
          <p:nvPr/>
        </p:nvSpPr>
        <p:spPr>
          <a:xfrm>
            <a:off x="457200" y="5029200"/>
            <a:ext cx="82296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t>What about this matching?</a:t>
            </a:r>
          </a:p>
        </p:txBody>
      </p:sp>
      <p:sp>
        <p:nvSpPr>
          <p:cNvPr id="2" name="Slide Number Placeholder 1">
            <a:extLst>
              <a:ext uri="{FF2B5EF4-FFF2-40B4-BE49-F238E27FC236}">
                <a16:creationId xmlns:a16="http://schemas.microsoft.com/office/drawing/2014/main" id="{01052029-2248-8447-8A0A-8C61FFAE765E}"/>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126506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t>Example matching #2</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252936139"/>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2"/>
                  </a:ext>
                </a:extLst>
              </a:tr>
            </a:tbl>
          </a:graphicData>
        </a:graphic>
      </p:graphicFrame>
      <p:graphicFrame>
        <p:nvGraphicFramePr>
          <p:cNvPr id="6" name="Content Placeholder 3"/>
          <p:cNvGraphicFramePr>
            <a:graphicFrameLocks/>
          </p:cNvGraphicFramePr>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2"/>
                  </a:ext>
                </a:extLst>
              </a:tr>
            </a:tbl>
          </a:graphicData>
        </a:graphic>
      </p:graphicFrame>
      <p:sp>
        <p:nvSpPr>
          <p:cNvPr id="7" name="Rounded Rectangle 6"/>
          <p:cNvSpPr/>
          <p:nvPr/>
        </p:nvSpPr>
        <p:spPr>
          <a:xfrm>
            <a:off x="457200" y="5029200"/>
            <a:ext cx="8229600" cy="1524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b="1" dirty="0"/>
              <a:t>Yes!</a:t>
            </a:r>
          </a:p>
          <a:p>
            <a:pPr algn="ctr"/>
            <a:r>
              <a:rPr lang="en-US" sz="2800" dirty="0"/>
              <a:t>(</a:t>
            </a:r>
            <a:r>
              <a:rPr lang="en-US" sz="2800" dirty="0" err="1"/>
              <a:t>Swiftwind</a:t>
            </a:r>
            <a:r>
              <a:rPr lang="en-US" sz="2800" dirty="0"/>
              <a:t> and Eve are unhappy, but helpless.)</a:t>
            </a:r>
            <a:endParaRPr lang="en-US" sz="3200" dirty="0"/>
          </a:p>
        </p:txBody>
      </p:sp>
      <p:sp>
        <p:nvSpPr>
          <p:cNvPr id="2" name="Slide Number Placeholder 1">
            <a:extLst>
              <a:ext uri="{FF2B5EF4-FFF2-40B4-BE49-F238E27FC236}">
                <a16:creationId xmlns:a16="http://schemas.microsoft.com/office/drawing/2014/main" id="{5712CE2E-A1FB-004E-AF3B-43841DEFBD6A}"/>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1806474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Does a stable solution to the marriage problem always exist?</a:t>
            </a:r>
          </a:p>
          <a:p>
            <a:r>
              <a:rPr lang="en-US" dirty="0"/>
              <a:t>Can we compute such a solution efficiently?</a:t>
            </a:r>
          </a:p>
          <a:p>
            <a:r>
              <a:rPr lang="en-US" dirty="0"/>
              <a:t>Can we compute </a:t>
            </a:r>
            <a:r>
              <a:rPr lang="en-US" b="1" dirty="0"/>
              <a:t>the best </a:t>
            </a:r>
            <a:r>
              <a:rPr lang="en-US" dirty="0"/>
              <a:t>stable solution efficiently?</a:t>
            </a:r>
          </a:p>
        </p:txBody>
      </p:sp>
      <p:sp>
        <p:nvSpPr>
          <p:cNvPr id="2" name="Title 1"/>
          <p:cNvSpPr>
            <a:spLocks noGrp="1"/>
          </p:cNvSpPr>
          <p:nvPr>
            <p:ph type="title"/>
          </p:nvPr>
        </p:nvSpPr>
        <p:spPr/>
        <p:txBody>
          <a:bodyPr/>
          <a:lstStyle/>
          <a:p>
            <a:r>
              <a:rPr lang="en-US" dirty="0"/>
              <a:t>Some questions</a:t>
            </a:r>
          </a:p>
        </p:txBody>
      </p:sp>
      <p:grpSp>
        <p:nvGrpSpPr>
          <p:cNvPr id="10" name="Group 9"/>
          <p:cNvGrpSpPr/>
          <p:nvPr/>
        </p:nvGrpSpPr>
        <p:grpSpPr>
          <a:xfrm>
            <a:off x="3505200" y="3886200"/>
            <a:ext cx="5181600" cy="2971800"/>
            <a:chOff x="3505200" y="3886200"/>
            <a:chExt cx="5181600" cy="2971800"/>
          </a:xfrm>
        </p:grpSpPr>
        <p:sp>
          <p:nvSpPr>
            <p:cNvPr id="9" name="Cloud Callout 8"/>
            <p:cNvSpPr/>
            <p:nvPr/>
          </p:nvSpPr>
          <p:spPr>
            <a:xfrm flipH="1">
              <a:off x="3505200" y="3886200"/>
              <a:ext cx="2286000" cy="762000"/>
            </a:xfrm>
            <a:prstGeom prst="cloud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Hmm …</a:t>
              </a:r>
            </a:p>
          </p:txBody>
        </p:sp>
        <p:pic>
          <p:nvPicPr>
            <p:cNvPr id="4" name="Picture 3" descr="lloyd_shapley.jpe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166360" y="4275681"/>
              <a:ext cx="1543006" cy="219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david_gale.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071360" y="4267200"/>
              <a:ext cx="1463040" cy="219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TextBox 6"/>
            <p:cNvSpPr txBox="1"/>
            <p:nvPr/>
          </p:nvSpPr>
          <p:spPr>
            <a:xfrm>
              <a:off x="5105400" y="6488668"/>
              <a:ext cx="1676400" cy="369332"/>
            </a:xfrm>
            <a:prstGeom prst="rect">
              <a:avLst/>
            </a:prstGeom>
            <a:noFill/>
          </p:spPr>
          <p:txBody>
            <a:bodyPr wrap="square" rtlCol="0">
              <a:spAutoFit/>
            </a:bodyPr>
            <a:lstStyle/>
            <a:p>
              <a:pPr algn="ctr"/>
              <a:r>
                <a:rPr lang="en-US" i="1" dirty="0"/>
                <a:t>Lloyd Shapley</a:t>
              </a:r>
            </a:p>
          </p:txBody>
        </p:sp>
        <p:sp>
          <p:nvSpPr>
            <p:cNvPr id="8" name="TextBox 7"/>
            <p:cNvSpPr txBox="1"/>
            <p:nvPr/>
          </p:nvSpPr>
          <p:spPr>
            <a:xfrm>
              <a:off x="7010400" y="6488668"/>
              <a:ext cx="1676400" cy="369332"/>
            </a:xfrm>
            <a:prstGeom prst="rect">
              <a:avLst/>
            </a:prstGeom>
            <a:noFill/>
          </p:spPr>
          <p:txBody>
            <a:bodyPr wrap="square" rtlCol="0">
              <a:spAutoFit/>
            </a:bodyPr>
            <a:lstStyle/>
            <a:p>
              <a:pPr algn="ctr"/>
              <a:r>
                <a:rPr lang="en-US" i="1" dirty="0"/>
                <a:t>David Gale</a:t>
              </a:r>
            </a:p>
          </p:txBody>
        </p:sp>
      </p:grpSp>
      <p:grpSp>
        <p:nvGrpSpPr>
          <p:cNvPr id="13" name="Group 12"/>
          <p:cNvGrpSpPr/>
          <p:nvPr/>
        </p:nvGrpSpPr>
        <p:grpSpPr>
          <a:xfrm>
            <a:off x="1676400" y="4648200"/>
            <a:ext cx="2133600" cy="2035454"/>
            <a:chOff x="1676400" y="4648200"/>
            <a:chExt cx="2133600" cy="2035454"/>
          </a:xfrm>
        </p:grpSpPr>
        <p:pic>
          <p:nvPicPr>
            <p:cNvPr id="11" name="Picture 10" descr="nobel.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1676400" y="5334000"/>
              <a:ext cx="1371600" cy="1349654"/>
            </a:xfrm>
            <a:prstGeom prst="rect">
              <a:avLst/>
            </a:prstGeom>
          </p:spPr>
        </p:pic>
        <p:sp>
          <p:nvSpPr>
            <p:cNvPr id="12" name="Cloud Callout 11"/>
            <p:cNvSpPr/>
            <p:nvPr/>
          </p:nvSpPr>
          <p:spPr>
            <a:xfrm>
              <a:off x="2209800" y="4648200"/>
              <a:ext cx="1600200" cy="685800"/>
            </a:xfrm>
            <a:prstGeom prst="cloud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dirty="0"/>
                <a:t>Hmm …</a:t>
              </a:r>
            </a:p>
          </p:txBody>
        </p:sp>
      </p:grpSp>
      <p:sp>
        <p:nvSpPr>
          <p:cNvPr id="5" name="Slide Number Placeholder 4">
            <a:extLst>
              <a:ext uri="{FF2B5EF4-FFF2-40B4-BE49-F238E27FC236}">
                <a16:creationId xmlns:a16="http://schemas.microsoft.com/office/drawing/2014/main" id="{414831B4-8005-BE44-9A0C-7986B27DB403}"/>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9947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E08C-4B58-4810-8C70-BA5B5BB70ECF}"/>
              </a:ext>
            </a:extLst>
          </p:cNvPr>
          <p:cNvSpPr>
            <a:spLocks noGrp="1"/>
          </p:cNvSpPr>
          <p:nvPr>
            <p:ph type="title"/>
          </p:nvPr>
        </p:nvSpPr>
        <p:spPr/>
        <p:txBody>
          <a:bodyPr>
            <a:normAutofit fontScale="90000"/>
          </a:bodyPr>
          <a:lstStyle/>
          <a:p>
            <a:r>
              <a:rPr lang="en-US" dirty="0"/>
              <a:t>Throwback Monday: Int. Linear Programs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B2C62-A23F-49FE-93DA-14DDBC329975}"/>
                  </a:ext>
                </a:extLst>
              </p:cNvPr>
              <p:cNvSpPr>
                <a:spLocks noGrp="1"/>
              </p:cNvSpPr>
              <p:nvPr>
                <p:ph idx="1"/>
              </p:nvPr>
            </p:nvSpPr>
            <p:spPr>
              <a:xfrm>
                <a:off x="457199" y="1752600"/>
                <a:ext cx="7906625" cy="4639811"/>
              </a:xfrm>
            </p:spPr>
            <p:txBody>
              <a:bodyPr>
                <a:normAutofit fontScale="85000" lnSpcReduction="20000"/>
              </a:bodyPr>
              <a:lstStyle/>
              <a:p>
                <a:r>
                  <a:rPr lang="en-US" sz="2200" dirty="0"/>
                  <a:t>Can we formulate this as a linear program?</a:t>
                </a:r>
              </a:p>
              <a:p>
                <a:pPr algn="ctr"/>
                <a:r>
                  <a:rPr lang="en-US" sz="2200" b="0" i="1" dirty="0"/>
                  <a:t>Spoiler</a:t>
                </a:r>
                <a:r>
                  <a:rPr lang="en-US" sz="2200" b="0" dirty="0"/>
                  <a:t>: Yes we can</a:t>
                </a:r>
              </a:p>
              <a:p>
                <a:pPr algn="ctr"/>
                <a:r>
                  <a:rPr lang="en-US" sz="2200" b="0" i="1" dirty="0"/>
                  <a:t>Another spoiler</a:t>
                </a:r>
                <a:r>
                  <a:rPr lang="en-US" sz="2200" b="0" dirty="0"/>
                  <a:t>: You’re going to do it!</a:t>
                </a:r>
              </a:p>
              <a:p>
                <a:r>
                  <a:rPr lang="en-US" sz="2200" dirty="0"/>
                  <a:t>What are our variables?</a:t>
                </a:r>
              </a:p>
              <a:p>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b="1" i="1" smtClean="0">
                            <a:latin typeface="Cambria Math" panose="02040503050406030204" pitchFamily="18" charset="0"/>
                          </a:rPr>
                          <m:t>𝒉𝒋</m:t>
                        </m:r>
                      </m:sub>
                    </m:sSub>
                  </m:oMath>
                </a14:m>
                <a:r>
                  <a:rPr lang="en-US" sz="2200" dirty="0"/>
                  <a:t> for each horse </a:t>
                </a:r>
                <a14:m>
                  <m:oMath xmlns:m="http://schemas.openxmlformats.org/officeDocument/2006/math">
                    <m:r>
                      <a:rPr lang="en-US" sz="2200" i="1">
                        <a:latin typeface="Cambria Math" panose="02040503050406030204" pitchFamily="18" charset="0"/>
                      </a:rPr>
                      <m:t>𝒉</m:t>
                    </m:r>
                    <m:r>
                      <m:rPr>
                        <m:nor/>
                      </m:rPr>
                      <a:rPr lang="en-US" sz="2200" dirty="0">
                        <a:latin typeface="Cambria Math" panose="02040503050406030204" pitchFamily="18" charset="0"/>
                        <a:ea typeface="Cambria Math" panose="02040503050406030204" pitchFamily="18" charset="0"/>
                      </a:rPr>
                      <m:t>∈</m:t>
                    </m:r>
                    <m:r>
                      <m:rPr>
                        <m:nor/>
                      </m:rPr>
                      <a:rPr lang="en-US" sz="2200" b="1" i="0" dirty="0" smtClean="0">
                        <a:latin typeface="Cambria Math" panose="02040503050406030204" pitchFamily="18" charset="0"/>
                        <a:ea typeface="Cambria Math" panose="02040503050406030204" pitchFamily="18" charset="0"/>
                      </a:rPr>
                      <m:t>{1, </m:t>
                    </m:r>
                    <m:r>
                      <a:rPr lang="en-US" sz="2200" b="1" i="1" dirty="0" smtClean="0">
                        <a:latin typeface="Cambria Math" panose="02040503050406030204" pitchFamily="18" charset="0"/>
                        <a:ea typeface="Cambria Math" panose="02040503050406030204" pitchFamily="18" charset="0"/>
                      </a:rPr>
                      <m:t>…, </m:t>
                    </m:r>
                    <m:r>
                      <a:rPr lang="en-US" sz="2200" b="1" i="1" dirty="0" smtClean="0">
                        <a:latin typeface="Cambria Math" panose="02040503050406030204" pitchFamily="18" charset="0"/>
                        <a:ea typeface="Cambria Math" panose="02040503050406030204" pitchFamily="18" charset="0"/>
                      </a:rPr>
                      <m:t>𝒏</m:t>
                    </m:r>
                    <m:r>
                      <a:rPr lang="en-US" sz="2200" b="1" i="1" dirty="0" smtClean="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and jockey </a:t>
                </a:r>
                <a14:m>
                  <m:oMath xmlns:m="http://schemas.openxmlformats.org/officeDocument/2006/math">
                    <m:r>
                      <a:rPr lang="en-US" sz="2200" b="1" i="1" smtClean="0">
                        <a:latin typeface="Cambria Math" panose="02040503050406030204" pitchFamily="18" charset="0"/>
                      </a:rPr>
                      <m:t>𝒋</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 </m:t>
                    </m:r>
                  </m:oMath>
                </a14:m>
                <a:endParaRPr lang="en-US" sz="2200" dirty="0"/>
              </a:p>
              <a:p>
                <a:r>
                  <a:rPr lang="en-US" sz="2200" dirty="0"/>
                  <a:t>How are they bounded?</a:t>
                </a:r>
              </a:p>
              <a:p>
                <a:r>
                  <a:rPr lang="en-US" sz="2200" dirty="0"/>
                  <a:t>	 </a:t>
                </a:r>
                <a14:m>
                  <m:oMath xmlns:m="http://schemas.openxmlformats.org/officeDocument/2006/math">
                    <m:sSub>
                      <m:sSubPr>
                        <m:ctrlPr>
                          <a:rPr lang="en-US" sz="2200"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i="1">
                            <a:latin typeface="Cambria Math" panose="02040503050406030204" pitchFamily="18" charset="0"/>
                          </a:rPr>
                          <m:t>𝒉𝒋</m:t>
                        </m:r>
                      </m:sub>
                    </m:sSub>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𝟎</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oMath>
                </a14:m>
                <a:r>
                  <a:rPr lang="en-US" sz="2200" dirty="0"/>
                  <a:t>, indicating if the horse and jockey are matched</a:t>
                </a:r>
              </a:p>
              <a:p>
                <a:r>
                  <a:rPr lang="en-US" sz="2200" dirty="0"/>
                  <a:t>How do we ensure everyone is only matched once?</a:t>
                </a:r>
              </a:p>
              <a:p>
                <a:r>
                  <a:rPr lang="en-US" sz="2200" dirty="0"/>
                  <a:t>	</a:t>
                </a:r>
                <a14:m>
                  <m:oMath xmlns:m="http://schemas.openxmlformats.org/officeDocument/2006/math">
                    <m:nary>
                      <m:naryPr>
                        <m:chr m:val="∑"/>
                        <m:supHide m:val="on"/>
                        <m:ctrlPr>
                          <a:rPr lang="en-US" sz="2200" i="1" smtClean="0">
                            <a:latin typeface="Cambria Math" panose="02040503050406030204" pitchFamily="18" charset="0"/>
                          </a:rPr>
                        </m:ctrlPr>
                      </m:naryPr>
                      <m:sub>
                        <m:r>
                          <m:rPr>
                            <m:brk m:alnAt="7"/>
                          </m:rPr>
                          <a:rPr lang="en-US" sz="2200" b="1" i="1" smtClean="0">
                            <a:latin typeface="Cambria Math" panose="02040503050406030204" pitchFamily="18" charset="0"/>
                          </a:rPr>
                          <m:t>𝒋</m:t>
                        </m:r>
                        <m:r>
                          <a:rPr lang="en-US" sz="2200" i="1">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𝒏</m:t>
                        </m:r>
                        <m:r>
                          <a:rPr lang="en-US" sz="2200" b="1" i="1" smtClean="0">
                            <a:latin typeface="Cambria Math" panose="02040503050406030204" pitchFamily="18" charset="0"/>
                            <a:ea typeface="Cambria Math" panose="02040503050406030204" pitchFamily="18" charset="0"/>
                          </a:rPr>
                          <m:t>}</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𝒉𝒋</m:t>
                            </m:r>
                          </m:sub>
                        </m:sSub>
                      </m:e>
                    </m:nary>
                    <m:r>
                      <a:rPr lang="en-US" sz="2200"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oMath>
                </a14:m>
                <a:r>
                  <a:rPr lang="en-US" sz="2200" dirty="0"/>
                  <a:t> for all </a:t>
                </a:r>
                <a14:m>
                  <m:oMath xmlns:m="http://schemas.openxmlformats.org/officeDocument/2006/math">
                    <m:r>
                      <a:rPr lang="en-US" sz="2200" i="1">
                        <a:latin typeface="Cambria Math" panose="02040503050406030204" pitchFamily="18" charset="0"/>
                      </a:rPr>
                      <m:t>𝒉</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(covers horses)</a:t>
                </a:r>
              </a:p>
              <a:p>
                <a:r>
                  <a:rPr lang="en-US" sz="2200" dirty="0">
                    <a:ea typeface="Cambria Math" panose="02040503050406030204" pitchFamily="18" charset="0"/>
                  </a:rPr>
                  <a:t>	</a:t>
                </a:r>
                <a14:m>
                  <m:oMath xmlns:m="http://schemas.openxmlformats.org/officeDocument/2006/math">
                    <m:nary>
                      <m:naryPr>
                        <m:chr m:val="∑"/>
                        <m:supHide m:val="on"/>
                        <m:ctrlPr>
                          <a:rPr lang="en-US" sz="2200" i="1" smtClean="0">
                            <a:latin typeface="Cambria Math" panose="02040503050406030204" pitchFamily="18" charset="0"/>
                          </a:rPr>
                        </m:ctrlPr>
                      </m:naryPr>
                      <m:sub>
                        <m:r>
                          <a:rPr lang="en-US" sz="2200" i="1">
                            <a:latin typeface="Cambria Math" panose="02040503050406030204" pitchFamily="18" charset="0"/>
                          </a:rPr>
                          <m:t>𝒉</m:t>
                        </m:r>
                        <m:r>
                          <a:rPr lang="en-US" sz="2200" i="1">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𝒏</m:t>
                        </m:r>
                        <m:r>
                          <a:rPr lang="en-US" sz="2200" b="1" i="1" smtClean="0">
                            <a:latin typeface="Cambria Math" panose="02040503050406030204" pitchFamily="18" charset="0"/>
                            <a:ea typeface="Cambria Math" panose="02040503050406030204" pitchFamily="18" charset="0"/>
                          </a:rPr>
                          <m:t>}</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𝒉𝒋</m:t>
                            </m:r>
                          </m:sub>
                        </m:sSub>
                      </m:e>
                    </m:nary>
                    <m:r>
                      <a:rPr lang="en-US" sz="2200"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oMath>
                </a14:m>
                <a:r>
                  <a:rPr lang="en-US" sz="2200" dirty="0"/>
                  <a:t> for all </a:t>
                </a:r>
                <a14:m>
                  <m:oMath xmlns:m="http://schemas.openxmlformats.org/officeDocument/2006/math">
                    <m:r>
                      <a:rPr lang="en-US" sz="2200" i="1">
                        <a:latin typeface="Cambria Math" panose="02040503050406030204" pitchFamily="18" charset="0"/>
                      </a:rPr>
                      <m:t>𝒋</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(covers jockeys)</a:t>
                </a:r>
              </a:p>
              <a:p>
                <a:r>
                  <a:rPr lang="en-US" sz="2200" dirty="0">
                    <a:ea typeface="Cambria Math" panose="02040503050406030204" pitchFamily="18" charset="0"/>
                  </a:rPr>
                  <a:t>How do we ensure stability?</a:t>
                </a:r>
              </a:p>
              <a:p>
                <a:r>
                  <a:rPr lang="en-US" sz="2200" dirty="0">
                    <a:ea typeface="Cambria Math" panose="02040503050406030204" pitchFamily="18" charset="0"/>
                  </a:rPr>
                  <a:t>	</a:t>
                </a:r>
                <a:r>
                  <a:rPr lang="en-US" sz="2200" dirty="0"/>
                  <a:t> </a:t>
                </a:r>
                <a14:m>
                  <m:oMath xmlns:m="http://schemas.openxmlformats.org/officeDocument/2006/math">
                    <m:nary>
                      <m:naryPr>
                        <m:chr m:val="∑"/>
                        <m:supHide m:val="on"/>
                        <m:ctrlPr>
                          <a:rPr lang="en-US" sz="2200" i="1" smtClean="0">
                            <a:latin typeface="Cambria Math" panose="02040503050406030204" pitchFamily="18" charset="0"/>
                          </a:rPr>
                        </m:ctrlPr>
                      </m:naryPr>
                      <m:sub>
                        <m:r>
                          <a:rPr lang="en-US" sz="2200" b="1" i="1" smtClean="0">
                            <a:latin typeface="Cambria Math" panose="02040503050406030204" pitchFamily="18" charset="0"/>
                          </a:rPr>
                          <m:t>𝒋</m:t>
                        </m:r>
                        <m:r>
                          <a:rPr lang="en-US" sz="2200" b="1" i="1" smtClean="0">
                            <a:latin typeface="Cambria Math" panose="02040503050406030204" pitchFamily="18" charset="0"/>
                          </a:rPr>
                          <m:t>′</m:t>
                        </m:r>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&gt;</m:t>
                            </m:r>
                          </m:e>
                          <m:sub>
                            <m:r>
                              <a:rPr lang="en-US" sz="2200" i="1">
                                <a:latin typeface="Cambria Math" panose="02040503050406030204" pitchFamily="18" charset="0"/>
                              </a:rPr>
                              <m:t>𝒉</m:t>
                            </m:r>
                          </m:sub>
                        </m:sSub>
                        <m:r>
                          <a:rPr lang="en-US" sz="2200" b="1" i="1" smtClean="0">
                            <a:latin typeface="Cambria Math" panose="02040503050406030204" pitchFamily="18" charset="0"/>
                          </a:rPr>
                          <m:t>𝒋</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𝒉𝒋</m:t>
                            </m:r>
                            <m:r>
                              <a:rPr lang="en-US" sz="2200" b="1" i="1" smtClean="0">
                                <a:latin typeface="Cambria Math" panose="02040503050406030204" pitchFamily="18" charset="0"/>
                              </a:rPr>
                              <m:t>′</m:t>
                            </m:r>
                          </m:sub>
                        </m:sSub>
                      </m:e>
                    </m:nary>
                    <m:r>
                      <a:rPr lang="en-US" sz="2200" b="1" i="1" smtClean="0">
                        <a:latin typeface="Cambria Math" panose="02040503050406030204" pitchFamily="18" charset="0"/>
                      </a:rPr>
                      <m:t>+</m:t>
                    </m:r>
                  </m:oMath>
                </a14:m>
                <a:r>
                  <a:rPr lang="en-US" sz="2200" dirty="0"/>
                  <a:t> </a:t>
                </a:r>
                <a14:m>
                  <m:oMath xmlns:m="http://schemas.openxmlformats.org/officeDocument/2006/math">
                    <m:nary>
                      <m:naryPr>
                        <m:chr m:val="∑"/>
                        <m:supHide m:val="on"/>
                        <m:ctrlPr>
                          <a:rPr lang="en-US" sz="2200" i="1">
                            <a:latin typeface="Cambria Math" panose="02040503050406030204" pitchFamily="18" charset="0"/>
                          </a:rPr>
                        </m:ctrlPr>
                      </m:naryPr>
                      <m:sub>
                        <m:r>
                          <a:rPr lang="en-US" sz="2200" i="1">
                            <a:latin typeface="Cambria Math" panose="02040503050406030204" pitchFamily="18" charset="0"/>
                          </a:rPr>
                          <m:t>𝒉</m:t>
                        </m:r>
                        <m:r>
                          <a:rPr lang="en-US" sz="2200" i="1">
                            <a:latin typeface="Cambria Math" panose="02040503050406030204" pitchFamily="18" charset="0"/>
                          </a:rPr>
                          <m:t>′</m:t>
                        </m:r>
                        <m:sSub>
                          <m:sSubPr>
                            <m:ctrlPr>
                              <a:rPr lang="en-US" sz="2200" i="1">
                                <a:latin typeface="Cambria Math" panose="02040503050406030204" pitchFamily="18" charset="0"/>
                              </a:rPr>
                            </m:ctrlPr>
                          </m:sSubPr>
                          <m:e>
                            <m:r>
                              <a:rPr lang="en-US" sz="2200" i="1">
                                <a:latin typeface="Cambria Math" panose="02040503050406030204" pitchFamily="18" charset="0"/>
                              </a:rPr>
                              <m:t>&gt;</m:t>
                            </m:r>
                          </m:e>
                          <m:sub>
                            <m:r>
                              <a:rPr lang="en-US" sz="2200" b="1" i="1" smtClean="0">
                                <a:latin typeface="Cambria Math" panose="02040503050406030204" pitchFamily="18" charset="0"/>
                              </a:rPr>
                              <m:t>𝒋</m:t>
                            </m:r>
                          </m:sub>
                        </m:sSub>
                        <m:r>
                          <a:rPr lang="en-US" sz="2200" i="1">
                            <a:latin typeface="Cambria Math" panose="02040503050406030204" pitchFamily="18" charset="0"/>
                          </a:rPr>
                          <m:t>𝒉</m:t>
                        </m:r>
                      </m:sub>
                      <m:sup/>
                      <m:e>
                        <m:sSub>
                          <m:sSubPr>
                            <m:ctrlPr>
                              <a:rPr lang="en-US" sz="2200" i="1">
                                <a:latin typeface="Cambria Math" panose="02040503050406030204" pitchFamily="18" charset="0"/>
                              </a:rPr>
                            </m:ctrlPr>
                          </m:sSubPr>
                          <m:e>
                            <m:r>
                              <a:rPr lang="en-US" sz="2200" i="1">
                                <a:latin typeface="Cambria Math" panose="02040503050406030204" pitchFamily="18" charset="0"/>
                              </a:rPr>
                              <m:t>𝒙</m:t>
                            </m:r>
                          </m:e>
                          <m:sub>
                            <m:r>
                              <a:rPr lang="en-US" sz="2200" i="1">
                                <a:latin typeface="Cambria Math" panose="02040503050406030204" pitchFamily="18" charset="0"/>
                              </a:rPr>
                              <m:t>𝒉</m:t>
                            </m:r>
                            <m:r>
                              <a:rPr lang="en-US" sz="2200" b="1" i="1" smtClean="0">
                                <a:latin typeface="Cambria Math" panose="02040503050406030204" pitchFamily="18" charset="0"/>
                              </a:rPr>
                              <m:t>′</m:t>
                            </m:r>
                            <m:r>
                              <a:rPr lang="en-US" sz="2200" i="1">
                                <a:latin typeface="Cambria Math" panose="02040503050406030204" pitchFamily="18" charset="0"/>
                              </a:rPr>
                              <m:t>𝒋</m:t>
                            </m:r>
                          </m:sub>
                        </m:sSub>
                      </m:e>
                    </m:nary>
                    <m:r>
                      <a:rPr lang="en-US" sz="2200" b="1" i="1" smtClean="0">
                        <a:latin typeface="Cambria Math" panose="02040503050406030204" pitchFamily="18" charset="0"/>
                      </a:rPr>
                      <m:t>+</m:t>
                    </m:r>
                    <m:sSub>
                      <m:sSubPr>
                        <m:ctrlPr>
                          <a:rPr lang="en-US" sz="2200" b="1" i="1" smtClean="0">
                            <a:latin typeface="Cambria Math" panose="02040503050406030204" pitchFamily="18" charset="0"/>
                          </a:rPr>
                        </m:ctrlPr>
                      </m:sSubPr>
                      <m:e>
                        <m:r>
                          <a:rPr lang="en-US" sz="2200" b="1" i="1" smtClean="0">
                            <a:latin typeface="Cambria Math" panose="02040503050406030204" pitchFamily="18" charset="0"/>
                          </a:rPr>
                          <m:t>𝒙</m:t>
                        </m:r>
                      </m:e>
                      <m:sub>
                        <m:r>
                          <a:rPr lang="en-US" sz="2200" b="1" i="1" smtClean="0">
                            <a:latin typeface="Cambria Math" panose="02040503050406030204" pitchFamily="18" charset="0"/>
                          </a:rPr>
                          <m:t>𝒉𝒋</m:t>
                        </m:r>
                      </m:sub>
                    </m:sSub>
                    <m:r>
                      <a:rPr lang="en-US" sz="2200" b="1" i="1" smtClean="0">
                        <a:latin typeface="Cambria Math" panose="02040503050406030204" pitchFamily="18" charset="0"/>
                        <a:ea typeface="Cambria Math" panose="02040503050406030204" pitchFamily="18" charset="0"/>
                      </a:rPr>
                      <m:t>≥</m:t>
                    </m:r>
                    <m:r>
                      <a:rPr lang="en-US" sz="2200" b="1" i="1" smtClean="0">
                        <a:latin typeface="Cambria Math" panose="02040503050406030204" pitchFamily="18" charset="0"/>
                        <a:ea typeface="Cambria Math" panose="02040503050406030204" pitchFamily="18" charset="0"/>
                      </a:rPr>
                      <m:t>𝟏</m:t>
                    </m:r>
                  </m:oMath>
                </a14:m>
                <a:r>
                  <a:rPr lang="en-US" sz="2200" dirty="0">
                    <a:ea typeface="Cambria Math" panose="02040503050406030204" pitchFamily="18" charset="0"/>
                  </a:rPr>
                  <a:t> </a:t>
                </a:r>
                <a:r>
                  <a:rPr lang="en-US" sz="2200" dirty="0"/>
                  <a:t>for all </a:t>
                </a:r>
                <a14:m>
                  <m:oMath xmlns:m="http://schemas.openxmlformats.org/officeDocument/2006/math">
                    <m:r>
                      <a:rPr lang="en-US" sz="2200" i="1">
                        <a:latin typeface="Cambria Math" panose="02040503050406030204" pitchFamily="18" charset="0"/>
                      </a:rPr>
                      <m:t>𝒉</m:t>
                    </m:r>
                    <m:r>
                      <m:rPr>
                        <m:nor/>
                      </m:rPr>
                      <a:rPr lang="en-US" sz="2200" b="1" i="0" smtClean="0">
                        <a:latin typeface="Cambria Math" panose="02040503050406030204" pitchFamily="18" charset="0"/>
                      </a:rPr>
                      <m:t>,</m:t>
                    </m:r>
                    <m:r>
                      <a:rPr lang="en-US" sz="2200" i="1">
                        <a:latin typeface="Cambria Math" panose="02040503050406030204" pitchFamily="18" charset="0"/>
                      </a:rPr>
                      <m:t>𝒋</m:t>
                    </m:r>
                    <m:r>
                      <m:rPr>
                        <m:nor/>
                      </m:rPr>
                      <a:rPr lang="en-US" sz="2200" dirty="0">
                        <a:latin typeface="Cambria Math" panose="02040503050406030204" pitchFamily="18" charset="0"/>
                        <a:ea typeface="Cambria Math" panose="02040503050406030204" pitchFamily="18" charset="0"/>
                      </a:rPr>
                      <m:t>∈{1, </m:t>
                    </m:r>
                    <m:r>
                      <a:rPr lang="en-US" sz="2200" i="1" dirty="0">
                        <a:latin typeface="Cambria Math" panose="02040503050406030204" pitchFamily="18" charset="0"/>
                        <a:ea typeface="Cambria Math" panose="02040503050406030204" pitchFamily="18" charset="0"/>
                      </a:rPr>
                      <m:t>…, </m:t>
                    </m:r>
                    <m:r>
                      <a:rPr lang="en-US" sz="2200" i="1" dirty="0">
                        <a:latin typeface="Cambria Math" panose="02040503050406030204" pitchFamily="18" charset="0"/>
                        <a:ea typeface="Cambria Math" panose="02040503050406030204" pitchFamily="18" charset="0"/>
                      </a:rPr>
                      <m:t>𝒏</m:t>
                    </m:r>
                    <m:r>
                      <a:rPr lang="en-US" sz="2200" i="1" dirty="0">
                        <a:latin typeface="Cambria Math" panose="02040503050406030204" pitchFamily="18" charset="0"/>
                        <a:ea typeface="Cambria Math" panose="02040503050406030204" pitchFamily="18" charset="0"/>
                      </a:rPr>
                      <m:t>}</m:t>
                    </m:r>
                  </m:oMath>
                </a14:m>
                <a:r>
                  <a:rPr lang="en-US" sz="2200" dirty="0">
                    <a:ea typeface="Cambria Math" panose="02040503050406030204" pitchFamily="18" charset="0"/>
                  </a:rPr>
                  <a:t> </a:t>
                </a:r>
              </a:p>
              <a:p>
                <a:endParaRPr lang="en-US" dirty="0"/>
              </a:p>
            </p:txBody>
          </p:sp>
        </mc:Choice>
        <mc:Fallback xmlns="">
          <p:sp>
            <p:nvSpPr>
              <p:cNvPr id="3" name="Content Placeholder 2">
                <a:extLst>
                  <a:ext uri="{FF2B5EF4-FFF2-40B4-BE49-F238E27FC236}">
                    <a16:creationId xmlns:a16="http://schemas.microsoft.com/office/drawing/2014/main" id="{A24B2C62-A23F-49FE-93DA-14DDBC329975}"/>
                  </a:ext>
                </a:extLst>
              </p:cNvPr>
              <p:cNvSpPr>
                <a:spLocks noGrp="1" noRot="1" noChangeAspect="1" noMove="1" noResize="1" noEditPoints="1" noAdjustHandles="1" noChangeArrowheads="1" noChangeShapeType="1" noTextEdit="1"/>
              </p:cNvSpPr>
              <p:nvPr>
                <p:ph idx="1"/>
              </p:nvPr>
            </p:nvSpPr>
            <p:spPr>
              <a:xfrm>
                <a:off x="457199" y="1752600"/>
                <a:ext cx="7906625" cy="4639811"/>
              </a:xfrm>
              <a:blipFill>
                <a:blip r:embed="rId2"/>
                <a:stretch>
                  <a:fillRect l="-694" t="-1971" b="-1208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F1D04E-7DAF-46F7-80FD-156460B689B2}"/>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382085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1E08C-4B58-4810-8C70-BA5B5BB70ECF}"/>
              </a:ext>
            </a:extLst>
          </p:cNvPr>
          <p:cNvSpPr>
            <a:spLocks noGrp="1"/>
          </p:cNvSpPr>
          <p:nvPr>
            <p:ph type="title"/>
          </p:nvPr>
        </p:nvSpPr>
        <p:spPr/>
        <p:txBody>
          <a:bodyPr>
            <a:normAutofit fontScale="90000"/>
          </a:bodyPr>
          <a:lstStyle/>
          <a:p>
            <a:r>
              <a:rPr lang="en-US" dirty="0"/>
              <a:t>Throwback Monday: Int. Linear Programs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24B2C62-A23F-49FE-93DA-14DDBC329975}"/>
                  </a:ext>
                </a:extLst>
              </p:cNvPr>
              <p:cNvSpPr>
                <a:spLocks noGrp="1"/>
              </p:cNvSpPr>
              <p:nvPr>
                <p:ph idx="1"/>
              </p:nvPr>
            </p:nvSpPr>
            <p:spPr>
              <a:xfrm>
                <a:off x="457199" y="1752600"/>
                <a:ext cx="7906625" cy="4639811"/>
              </a:xfrm>
            </p:spPr>
            <p:txBody>
              <a:bodyPr>
                <a:normAutofit/>
              </a:bodyPr>
              <a:lstStyle/>
              <a:p>
                <a:r>
                  <a:rPr lang="en-US" dirty="0"/>
                  <a:t>Optimize: </a:t>
                </a:r>
                <a:r>
                  <a:rPr lang="en-US" i="1" dirty="0"/>
                  <a:t>Nothing</a:t>
                </a:r>
              </a:p>
              <a:p>
                <a:r>
                  <a:rPr lang="en-US" dirty="0"/>
                  <a:t>	</a:t>
                </a:r>
                <a14:m>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i="1">
                            <a:latin typeface="Cambria Math" panose="02040503050406030204" pitchFamily="18" charset="0"/>
                          </a:rPr>
                          <m:t>𝒋</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𝒏</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b="1" i="1" smtClean="0">
                                <a:latin typeface="Cambria Math" panose="02040503050406030204" pitchFamily="18" charset="0"/>
                              </a:rPr>
                              <m:t>𝒉</m:t>
                            </m:r>
                            <m:r>
                              <a:rPr lang="en-US" i="1">
                                <a:latin typeface="Cambria Math" panose="02040503050406030204" pitchFamily="18" charset="0"/>
                              </a:rPr>
                              <m:t>𝒋</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oMath>
                </a14:m>
                <a:r>
                  <a:rPr lang="en-US" dirty="0"/>
                  <a:t> for all </a:t>
                </a:r>
                <a14:m>
                  <m:oMath xmlns:m="http://schemas.openxmlformats.org/officeDocument/2006/math">
                    <m:r>
                      <a:rPr lang="en-US" i="1">
                        <a:latin typeface="Cambria Math" panose="02040503050406030204" pitchFamily="18" charset="0"/>
                      </a:rPr>
                      <m:t>𝒉</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b="1" i="1" dirty="0" smtClean="0">
                        <a:latin typeface="Cambria Math" panose="02040503050406030204" pitchFamily="18" charset="0"/>
                        <a:ea typeface="Cambria Math" panose="02040503050406030204" pitchFamily="18" charset="0"/>
                      </a:rPr>
                      <m:t>}</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𝒉</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𝒏</m:t>
                        </m:r>
                        <m:r>
                          <a:rPr lang="en-US" i="1">
                            <a:latin typeface="Cambria Math" panose="02040503050406030204" pitchFamily="18" charset="0"/>
                            <a:ea typeface="Cambria Math" panose="02040503050406030204" pitchFamily="18" charset="0"/>
                          </a:rPr>
                          <m:t>}</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sub>
                        </m:sSub>
                      </m:e>
                    </m:nary>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oMath>
                </a14:m>
                <a:r>
                  <a:rPr lang="en-US" dirty="0"/>
                  <a:t> for all </a:t>
                </a:r>
                <a14:m>
                  <m:oMath xmlns:m="http://schemas.openxmlformats.org/officeDocument/2006/math">
                    <m:r>
                      <a:rPr lang="en-US" i="1">
                        <a:latin typeface="Cambria Math" panose="02040503050406030204" pitchFamily="18" charset="0"/>
                      </a:rPr>
                      <m:t>𝒋</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i="1" dirty="0">
                        <a:latin typeface="Cambria Math" panose="02040503050406030204" pitchFamily="18" charset="0"/>
                        <a:ea typeface="Cambria Math" panose="02040503050406030204" pitchFamily="18" charset="0"/>
                      </a:rPr>
                      <m:t>}</m:t>
                    </m:r>
                  </m:oMath>
                </a14:m>
                <a:endParaRPr lang="en-US" dirty="0">
                  <a:ea typeface="Cambria Math" panose="02040503050406030204" pitchFamily="18" charset="0"/>
                </a:endParaRPr>
              </a:p>
              <a:p>
                <a:r>
                  <a:rPr lang="en-US" dirty="0">
                    <a:ea typeface="Cambria Math" panose="02040503050406030204" pitchFamily="18" charset="0"/>
                  </a:rPr>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𝒋</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&gt;</m:t>
                            </m:r>
                          </m:e>
                          <m:sub>
                            <m:r>
                              <a:rPr lang="en-US" i="1">
                                <a:latin typeface="Cambria Math" panose="02040503050406030204" pitchFamily="18" charset="0"/>
                              </a:rPr>
                              <m:t>𝒉</m:t>
                            </m:r>
                          </m:sub>
                        </m:sSub>
                        <m:r>
                          <a:rPr lang="en-US" i="1">
                            <a:latin typeface="Cambria Math" panose="02040503050406030204" pitchFamily="18" charset="0"/>
                          </a:rPr>
                          <m:t>𝒋</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r>
                              <a:rPr lang="en-US" i="1">
                                <a:latin typeface="Cambria Math" panose="02040503050406030204" pitchFamily="18" charset="0"/>
                              </a:rPr>
                              <m:t>′</m:t>
                            </m:r>
                          </m:sub>
                        </m:sSub>
                      </m:e>
                    </m:nary>
                    <m:r>
                      <a:rPr lang="en-US" i="1">
                        <a:latin typeface="Cambria Math" panose="02040503050406030204" pitchFamily="18" charset="0"/>
                      </a:rPr>
                      <m:t>+</m:t>
                    </m:r>
                  </m:oMath>
                </a14:m>
                <a:r>
                  <a:rPr lang="en-US" dirty="0"/>
                  <a:t> </a:t>
                </a:r>
                <a14:m>
                  <m:oMath xmlns:m="http://schemas.openxmlformats.org/officeDocument/2006/math">
                    <m:nary>
                      <m:naryPr>
                        <m:chr m:val="∑"/>
                        <m:supHide m:val="on"/>
                        <m:ctrlPr>
                          <a:rPr lang="en-US" i="1">
                            <a:latin typeface="Cambria Math" panose="02040503050406030204" pitchFamily="18" charset="0"/>
                          </a:rPr>
                        </m:ctrlPr>
                      </m:naryPr>
                      <m:sub>
                        <m:r>
                          <a:rPr lang="en-US" i="1">
                            <a:latin typeface="Cambria Math" panose="02040503050406030204" pitchFamily="18" charset="0"/>
                          </a:rPr>
                          <m:t>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&gt;</m:t>
                            </m:r>
                          </m:e>
                          <m:sub>
                            <m:r>
                              <a:rPr lang="en-US" i="1">
                                <a:latin typeface="Cambria Math" panose="02040503050406030204" pitchFamily="18" charset="0"/>
                              </a:rPr>
                              <m:t>𝒋</m:t>
                            </m:r>
                          </m:sub>
                        </m:sSub>
                        <m:r>
                          <a:rPr lang="en-US" i="1">
                            <a:latin typeface="Cambria Math" panose="02040503050406030204" pitchFamily="18" charset="0"/>
                          </a:rPr>
                          <m:t>𝒉</m:t>
                        </m:r>
                      </m:sub>
                      <m:sup/>
                      <m:e>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m:t>
                            </m:r>
                            <m:r>
                              <a:rPr lang="en-US" i="1">
                                <a:latin typeface="Cambria Math" panose="02040503050406030204" pitchFamily="18" charset="0"/>
                              </a:rPr>
                              <m:t>′</m:t>
                            </m:r>
                            <m:r>
                              <a:rPr lang="en-US" i="1">
                                <a:latin typeface="Cambria Math" panose="02040503050406030204" pitchFamily="18" charset="0"/>
                              </a:rPr>
                              <m:t>𝒋</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b="1" i="1" smtClean="0">
                        <a:latin typeface="Cambria Math" panose="02040503050406030204" pitchFamily="18" charset="0"/>
                        <a:ea typeface="Cambria Math" panose="02040503050406030204" pitchFamily="18" charset="0"/>
                      </a:rPr>
                      <m:t> </m:t>
                    </m:r>
                  </m:oMath>
                </a14:m>
                <a:r>
                  <a:rPr lang="en-US" dirty="0"/>
                  <a:t>for all </a:t>
                </a:r>
                <a14:m>
                  <m:oMath xmlns:m="http://schemas.openxmlformats.org/officeDocument/2006/math">
                    <m:r>
                      <a:rPr lang="en-US" i="1">
                        <a:latin typeface="Cambria Math" panose="02040503050406030204" pitchFamily="18" charset="0"/>
                      </a:rPr>
                      <m:t>𝒉</m:t>
                    </m:r>
                    <m:r>
                      <m:rPr>
                        <m:nor/>
                      </m:rPr>
                      <a:rPr lang="en-US">
                        <a:latin typeface="Cambria Math" panose="02040503050406030204" pitchFamily="18" charset="0"/>
                      </a:rPr>
                      <m:t>,</m:t>
                    </m:r>
                    <m:r>
                      <a:rPr lang="en-US" i="1">
                        <a:latin typeface="Cambria Math" panose="02040503050406030204" pitchFamily="18" charset="0"/>
                      </a:rPr>
                      <m:t>𝒋</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i="1" dirty="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p>
              <a:p>
                <a:r>
                  <a:rPr lang="en-US" dirty="0">
                    <a:ea typeface="Cambria Math" panose="02040503050406030204" pitchFamily="18" charset="0"/>
                  </a:rPr>
                  <a:t>	</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𝒙</m:t>
                        </m:r>
                      </m:e>
                      <m:sub>
                        <m:r>
                          <a:rPr lang="en-US" i="1">
                            <a:latin typeface="Cambria Math" panose="02040503050406030204" pitchFamily="18" charset="0"/>
                          </a:rPr>
                          <m:t>𝒉𝒋</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𝟎</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𝟏</m:t>
                    </m:r>
                    <m:r>
                      <a:rPr lang="en-US" i="1">
                        <a:latin typeface="Cambria Math" panose="02040503050406030204" pitchFamily="18" charset="0"/>
                        <a:ea typeface="Cambria Math" panose="02040503050406030204" pitchFamily="18" charset="0"/>
                      </a:rPr>
                      <m:t>}</m:t>
                    </m:r>
                  </m:oMath>
                </a14:m>
                <a:r>
                  <a:rPr lang="en-US" dirty="0"/>
                  <a:t> for all </a:t>
                </a:r>
                <a14:m>
                  <m:oMath xmlns:m="http://schemas.openxmlformats.org/officeDocument/2006/math">
                    <m:r>
                      <a:rPr lang="en-US" i="1">
                        <a:latin typeface="Cambria Math" panose="02040503050406030204" pitchFamily="18" charset="0"/>
                      </a:rPr>
                      <m:t>𝒉</m:t>
                    </m:r>
                    <m:r>
                      <m:rPr>
                        <m:nor/>
                      </m:rPr>
                      <a:rPr lang="en-US">
                        <a:latin typeface="Cambria Math" panose="02040503050406030204" pitchFamily="18" charset="0"/>
                      </a:rPr>
                      <m:t>,</m:t>
                    </m:r>
                    <m:r>
                      <a:rPr lang="en-US" i="1">
                        <a:latin typeface="Cambria Math" panose="02040503050406030204" pitchFamily="18" charset="0"/>
                      </a:rPr>
                      <m:t>𝒋</m:t>
                    </m:r>
                    <m:r>
                      <m:rPr>
                        <m:nor/>
                      </m:rPr>
                      <a:rPr lang="en-US" dirty="0">
                        <a:latin typeface="Cambria Math" panose="02040503050406030204" pitchFamily="18" charset="0"/>
                        <a:ea typeface="Cambria Math" panose="02040503050406030204" pitchFamily="18" charset="0"/>
                      </a:rPr>
                      <m:t>∈{1, </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𝒏</m:t>
                    </m:r>
                    <m:r>
                      <a:rPr lang="en-US" i="1" dirty="0">
                        <a:latin typeface="Cambria Math" panose="02040503050406030204" pitchFamily="18" charset="0"/>
                        <a:ea typeface="Cambria Math" panose="02040503050406030204" pitchFamily="18" charset="0"/>
                      </a:rPr>
                      <m:t>}</m:t>
                    </m:r>
                  </m:oMath>
                </a14:m>
                <a:r>
                  <a:rPr lang="en-US" dirty="0">
                    <a:ea typeface="Cambria Math" panose="02040503050406030204" pitchFamily="18" charset="0"/>
                  </a:rPr>
                  <a:t> </a:t>
                </a:r>
                <a:endParaRPr lang="en-US" dirty="0"/>
              </a:p>
              <a:p>
                <a:endParaRPr lang="en-US" dirty="0">
                  <a:ea typeface="Cambria Math" panose="02040503050406030204" pitchFamily="18" charset="0"/>
                </a:endParaRPr>
              </a:p>
              <a:p>
                <a:r>
                  <a:rPr lang="en-US" dirty="0">
                    <a:ea typeface="Cambria Math" panose="02040503050406030204" pitchFamily="18" charset="0"/>
                  </a:rPr>
                  <a:t>What does this give us?</a:t>
                </a:r>
              </a:p>
              <a:p>
                <a:pPr marL="800100" lvl="1" indent="-342900"/>
                <a:r>
                  <a:rPr lang="en-US" dirty="0">
                    <a:ea typeface="Cambria Math" panose="02040503050406030204" pitchFamily="18" charset="0"/>
                  </a:rPr>
                  <a:t>If there is a stable matching, this finds one</a:t>
                </a:r>
              </a:p>
              <a:p>
                <a:pPr marL="800100" lvl="1" indent="-342900"/>
                <a:r>
                  <a:rPr lang="en-US" dirty="0">
                    <a:ea typeface="Cambria Math" panose="02040503050406030204" pitchFamily="18" charset="0"/>
                  </a:rPr>
                  <a:t>This might take exponential time!</a:t>
                </a:r>
              </a:p>
              <a:p>
                <a:pPr marL="800100" lvl="1" indent="-342900"/>
                <a:r>
                  <a:rPr lang="en-US" dirty="0">
                    <a:ea typeface="Cambria Math" panose="02040503050406030204" pitchFamily="18" charset="0"/>
                  </a:rPr>
                  <a:t>Open question: Can there exist no stable matching?</a:t>
                </a:r>
              </a:p>
            </p:txBody>
          </p:sp>
        </mc:Choice>
        <mc:Fallback xmlns="">
          <p:sp>
            <p:nvSpPr>
              <p:cNvPr id="3" name="Content Placeholder 2">
                <a:extLst>
                  <a:ext uri="{FF2B5EF4-FFF2-40B4-BE49-F238E27FC236}">
                    <a16:creationId xmlns:a16="http://schemas.microsoft.com/office/drawing/2014/main" id="{A24B2C62-A23F-49FE-93DA-14DDBC329975}"/>
                  </a:ext>
                </a:extLst>
              </p:cNvPr>
              <p:cNvSpPr>
                <a:spLocks noGrp="1" noRot="1" noChangeAspect="1" noMove="1" noResize="1" noEditPoints="1" noAdjustHandles="1" noChangeArrowheads="1" noChangeShapeType="1" noTextEdit="1"/>
              </p:cNvSpPr>
              <p:nvPr>
                <p:ph idx="1"/>
              </p:nvPr>
            </p:nvSpPr>
            <p:spPr>
              <a:xfrm>
                <a:off x="457199" y="1752600"/>
                <a:ext cx="7906625" cy="4639811"/>
              </a:xfrm>
              <a:blipFill>
                <a:blip r:embed="rId2"/>
                <a:stretch>
                  <a:fillRect l="-771" t="-78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3F1D04E-7DAF-46F7-80FD-156460B689B2}"/>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362294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Gale-Shapley [1962]</a:t>
            </a:r>
          </a:p>
        </p:txBody>
      </p:sp>
      <p:sp>
        <p:nvSpPr>
          <p:cNvPr id="3" name="Content Placeholder 2"/>
          <p:cNvSpPr>
            <a:spLocks noGrp="1"/>
          </p:cNvSpPr>
          <p:nvPr>
            <p:ph idx="1"/>
          </p:nvPr>
        </p:nvSpPr>
        <p:spPr>
          <a:xfrm>
            <a:off x="457200" y="1752600"/>
            <a:ext cx="8057626" cy="4373563"/>
          </a:xfrm>
        </p:spPr>
        <p:txBody>
          <a:bodyPr>
            <a:normAutofit/>
          </a:bodyPr>
          <a:lstStyle/>
          <a:p>
            <a:r>
              <a:rPr lang="en-US" dirty="0"/>
              <a:t>Idea: men propose to women</a:t>
            </a:r>
          </a:p>
        </p:txBody>
      </p:sp>
      <p:sp>
        <p:nvSpPr>
          <p:cNvPr id="4" name="Slide Number Placeholder 3">
            <a:extLst>
              <a:ext uri="{FF2B5EF4-FFF2-40B4-BE49-F238E27FC236}">
                <a16:creationId xmlns:a16="http://schemas.microsoft.com/office/drawing/2014/main" id="{40EF1CB4-E483-7B47-92F7-AD1B89656069}"/>
              </a:ext>
            </a:extLst>
          </p:cNvPr>
          <p:cNvSpPr>
            <a:spLocks noGrp="1"/>
          </p:cNvSpPr>
          <p:nvPr>
            <p:ph type="sldNum" sz="quarter" idx="12"/>
          </p:nvPr>
        </p:nvSpPr>
        <p:spPr/>
        <p:txBody>
          <a:bodyPr/>
          <a:lstStyle/>
          <a:p>
            <a:fld id="{A2EF37A0-74FC-AB4F-AE4C-D9BFC6719E9F}" type="slidenum">
              <a:rPr lang="en-US" smtClean="0"/>
              <a:t>15</a:t>
            </a:fld>
            <a:endParaRPr lang="en-US"/>
          </a:p>
        </p:txBody>
      </p:sp>
      <p:pic>
        <p:nvPicPr>
          <p:cNvPr id="10" name="Picture 9" descr="A silhouette of two people holding hands&#10;&#10;Description automatically generated with low confidence">
            <a:extLst>
              <a:ext uri="{FF2B5EF4-FFF2-40B4-BE49-F238E27FC236}">
                <a16:creationId xmlns:a16="http://schemas.microsoft.com/office/drawing/2014/main" id="{D94EBC13-1129-41FD-9210-89F1578BC635}"/>
              </a:ext>
            </a:extLst>
          </p:cNvPr>
          <p:cNvPicPr>
            <a:picLocks noChangeAspect="1"/>
          </p:cNvPicPr>
          <p:nvPr/>
        </p:nvPicPr>
        <p:blipFill>
          <a:blip r:embed="rId2"/>
          <a:stretch>
            <a:fillRect/>
          </a:stretch>
        </p:blipFill>
        <p:spPr>
          <a:xfrm>
            <a:off x="6477867" y="1600196"/>
            <a:ext cx="1478475" cy="1398753"/>
          </a:xfrm>
          <a:prstGeom prst="rect">
            <a:avLst/>
          </a:prstGeom>
        </p:spPr>
      </p:pic>
      <p:sp>
        <p:nvSpPr>
          <p:cNvPr id="11" name="Multiplication Sign 10">
            <a:extLst>
              <a:ext uri="{FF2B5EF4-FFF2-40B4-BE49-F238E27FC236}">
                <a16:creationId xmlns:a16="http://schemas.microsoft.com/office/drawing/2014/main" id="{3C01D75B-4335-4F41-8E40-DB246D6BF7F4}"/>
              </a:ext>
            </a:extLst>
          </p:cNvPr>
          <p:cNvSpPr/>
          <p:nvPr/>
        </p:nvSpPr>
        <p:spPr>
          <a:xfrm>
            <a:off x="6477867" y="1694023"/>
            <a:ext cx="1294367" cy="1211097"/>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53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Gale-Shapley [1962]</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752600"/>
                <a:ext cx="5791200" cy="4373563"/>
              </a:xfrm>
            </p:spPr>
            <p:txBody>
              <a:bodyPr>
                <a:normAutofit/>
              </a:bodyPr>
              <a:lstStyle/>
              <a:p>
                <a:r>
                  <a:rPr lang="en-US" dirty="0"/>
                  <a:t>Idea: jockeys “propose” to horses</a:t>
                </a:r>
              </a:p>
              <a:p>
                <a:pPr marL="514350" indent="-514350">
                  <a:buFont typeface="+mj-lt"/>
                  <a:buAutoNum type="arabicPeriod"/>
                </a:pPr>
                <a:r>
                  <a:rPr lang="en-US" dirty="0"/>
                  <a:t>Everyone is unmatched</a:t>
                </a:r>
              </a:p>
              <a:p>
                <a:pPr marL="514350" indent="-514350">
                  <a:buFont typeface="+mj-lt"/>
                  <a:buAutoNum type="arabicPeriod"/>
                </a:pPr>
                <a:r>
                  <a:rPr lang="en-US" dirty="0"/>
                  <a:t>While some jockey </a:t>
                </a:r>
                <a14:m>
                  <m:oMath xmlns:m="http://schemas.openxmlformats.org/officeDocument/2006/math">
                    <m:r>
                      <a:rPr lang="en-US" b="1" i="1" smtClean="0">
                        <a:latin typeface="Cambria Math" panose="02040503050406030204" pitchFamily="18" charset="0"/>
                      </a:rPr>
                      <m:t>𝒋</m:t>
                    </m:r>
                  </m:oMath>
                </a14:m>
                <a:r>
                  <a:rPr lang="en-US" dirty="0"/>
                  <a:t> is unmatched:</a:t>
                </a:r>
              </a:p>
              <a:p>
                <a:pPr marL="914400" lvl="1" indent="-514350"/>
                <a14:m>
                  <m:oMath xmlns:m="http://schemas.openxmlformats.org/officeDocument/2006/math">
                    <m:r>
                      <a:rPr lang="en-US" b="1" i="1" smtClean="0">
                        <a:latin typeface="Cambria Math" panose="02040503050406030204" pitchFamily="18" charset="0"/>
                      </a:rPr>
                      <m:t>𝒉</m:t>
                    </m:r>
                    <m:r>
                      <a:rPr lang="en-US" b="1" i="1" smtClean="0">
                        <a:latin typeface="Cambria Math" panose="02040503050406030204" pitchFamily="18" charset="0"/>
                      </a:rPr>
                      <m:t>≔</m:t>
                    </m:r>
                    <m:r>
                      <a:rPr lang="en-US" b="1" i="1" smtClean="0">
                        <a:latin typeface="Cambria Math" panose="02040503050406030204" pitchFamily="18" charset="0"/>
                      </a:rPr>
                      <m:t>𝒋</m:t>
                    </m:r>
                  </m:oMath>
                </a14:m>
                <a:r>
                  <a:rPr lang="en-US" dirty="0"/>
                  <a:t>’s most-preferred horse to whom they have not proposed yet</a:t>
                </a:r>
              </a:p>
              <a:p>
                <a:pPr marL="914400" lvl="1" indent="-514350"/>
                <a:r>
                  <a:rPr lang="en-US" dirty="0"/>
                  <a:t>If </a:t>
                </a:r>
                <a14:m>
                  <m:oMath xmlns:m="http://schemas.openxmlformats.org/officeDocument/2006/math">
                    <m:r>
                      <a:rPr lang="en-US" b="1" i="1">
                        <a:latin typeface="Cambria Math" panose="02040503050406030204" pitchFamily="18" charset="0"/>
                      </a:rPr>
                      <m:t>𝒉</m:t>
                    </m:r>
                    <m:r>
                      <a:rPr lang="en-US" b="1" i="1" smtClean="0">
                        <a:latin typeface="Cambria Math" panose="02040503050406030204" pitchFamily="18" charset="0"/>
                      </a:rPr>
                      <m:t> </m:t>
                    </m:r>
                  </m:oMath>
                </a14:m>
                <a:r>
                  <a:rPr lang="en-US" dirty="0"/>
                  <a:t>is also unmatched:</a:t>
                </a:r>
              </a:p>
              <a:p>
                <a:pPr marL="1314450" lvl="2" indent="-514350"/>
                <a14:m>
                  <m:oMath xmlns:m="http://schemas.openxmlformats.org/officeDocument/2006/math">
                    <m:r>
                      <a:rPr lang="en-US" b="1" i="1">
                        <a:latin typeface="Cambria Math" panose="02040503050406030204" pitchFamily="18" charset="0"/>
                      </a:rPr>
                      <m:t>𝒉</m:t>
                    </m:r>
                  </m:oMath>
                </a14:m>
                <a:r>
                  <a:rPr lang="en-US" dirty="0"/>
                  <a:t> and </a:t>
                </a:r>
                <a14:m>
                  <m:oMath xmlns:m="http://schemas.openxmlformats.org/officeDocument/2006/math">
                    <m:r>
                      <a:rPr lang="en-US" b="1" i="1">
                        <a:latin typeface="Cambria Math" panose="02040503050406030204" pitchFamily="18" charset="0"/>
                      </a:rPr>
                      <m:t>𝒋</m:t>
                    </m:r>
                  </m:oMath>
                </a14:m>
                <a:r>
                  <a:rPr lang="en-US" dirty="0"/>
                  <a:t> are engaged</a:t>
                </a:r>
              </a:p>
              <a:p>
                <a:pPr marL="914400" lvl="1" indent="-514350"/>
                <a:r>
                  <a:rPr lang="en-US" dirty="0"/>
                  <a:t>Else if </a:t>
                </a:r>
                <a14:m>
                  <m:oMath xmlns:m="http://schemas.openxmlformats.org/officeDocument/2006/math">
                    <m:r>
                      <a:rPr lang="en-US" b="1" i="1">
                        <a:latin typeface="Cambria Math" panose="02040503050406030204" pitchFamily="18" charset="0"/>
                      </a:rPr>
                      <m:t>𝒉</m:t>
                    </m:r>
                  </m:oMath>
                </a14:m>
                <a:r>
                  <a:rPr lang="en-US" dirty="0"/>
                  <a:t> prefers </a:t>
                </a:r>
                <a14:m>
                  <m:oMath xmlns:m="http://schemas.openxmlformats.org/officeDocument/2006/math">
                    <m:r>
                      <a:rPr lang="en-US" b="1" i="1">
                        <a:latin typeface="Cambria Math" panose="02040503050406030204" pitchFamily="18" charset="0"/>
                      </a:rPr>
                      <m:t>𝒋</m:t>
                    </m:r>
                  </m:oMath>
                </a14:m>
                <a:r>
                  <a:rPr lang="en-US" dirty="0"/>
                  <a:t> to their current match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endParaRPr lang="en-US" dirty="0"/>
              </a:p>
              <a:p>
                <a:pPr marL="1314450" lvl="2" indent="-514350"/>
                <a14:m>
                  <m:oMath xmlns:m="http://schemas.openxmlformats.org/officeDocument/2006/math">
                    <m:r>
                      <a:rPr lang="en-US" b="1" i="1">
                        <a:latin typeface="Cambria Math" panose="02040503050406030204" pitchFamily="18" charset="0"/>
                      </a:rPr>
                      <m:t>𝒉</m:t>
                    </m:r>
                  </m:oMath>
                </a14:m>
                <a:r>
                  <a:rPr lang="en-US" dirty="0"/>
                  <a:t> and </a:t>
                </a:r>
                <a14:m>
                  <m:oMath xmlns:m="http://schemas.openxmlformats.org/officeDocument/2006/math">
                    <m:r>
                      <a:rPr lang="en-US" b="1" i="1">
                        <a:latin typeface="Cambria Math" panose="02040503050406030204" pitchFamily="18" charset="0"/>
                      </a:rPr>
                      <m:t>𝒋</m:t>
                    </m:r>
                  </m:oMath>
                </a14:m>
                <a:r>
                  <a:rPr lang="en-US" dirty="0"/>
                  <a:t> are engaged, </a:t>
                </a:r>
                <a14:m>
                  <m:oMath xmlns:m="http://schemas.openxmlformats.org/officeDocument/2006/math">
                    <m:r>
                      <a:rPr lang="en-US" b="1" i="1">
                        <a:latin typeface="Cambria Math" panose="02040503050406030204" pitchFamily="18" charset="0"/>
                      </a:rPr>
                      <m:t>𝒋</m:t>
                    </m:r>
                    <m:r>
                      <a:rPr lang="en-US" b="1" i="1" smtClean="0">
                        <a:latin typeface="Cambria Math" panose="02040503050406030204" pitchFamily="18" charset="0"/>
                      </a:rPr>
                      <m:t>′</m:t>
                    </m:r>
                  </m:oMath>
                </a14:m>
                <a:r>
                  <a:rPr lang="en-US" dirty="0"/>
                  <a:t> is unmatched</a:t>
                </a:r>
              </a:p>
              <a:p>
                <a:pPr marL="914400" lvl="1" indent="-514350"/>
                <a:r>
                  <a:rPr lang="en-US" dirty="0"/>
                  <a:t>Else:</a:t>
                </a:r>
                <a:r>
                  <a:rPr lang="en-US" i="1" dirty="0"/>
                  <a:t> </a:t>
                </a:r>
                <a14:m>
                  <m:oMath xmlns:m="http://schemas.openxmlformats.org/officeDocument/2006/math">
                    <m:r>
                      <a:rPr lang="en-US" b="1" i="1">
                        <a:latin typeface="Cambria Math" panose="02040503050406030204" pitchFamily="18" charset="0"/>
                      </a:rPr>
                      <m:t>𝒉</m:t>
                    </m:r>
                  </m:oMath>
                </a14:m>
                <a:r>
                  <a:rPr lang="en-US" i="1" dirty="0"/>
                  <a:t> </a:t>
                </a:r>
                <a:r>
                  <a:rPr lang="en-US" dirty="0"/>
                  <a:t>rejects</a:t>
                </a:r>
                <a:r>
                  <a:rPr lang="en-US" i="1" dirty="0"/>
                  <a:t> </a:t>
                </a:r>
                <a14:m>
                  <m:oMath xmlns:m="http://schemas.openxmlformats.org/officeDocument/2006/math">
                    <m:r>
                      <a:rPr lang="en-US" b="1" i="1">
                        <a:latin typeface="Cambria Math" panose="02040503050406030204" pitchFamily="18" charset="0"/>
                      </a:rPr>
                      <m:t>𝒋</m:t>
                    </m:r>
                  </m:oMath>
                </a14:m>
                <a:endParaRPr lang="en-US" i="1" dirty="0"/>
              </a:p>
              <a:p>
                <a:pPr marL="514350" indent="-514350">
                  <a:buFont typeface="+mj-lt"/>
                  <a:buAutoNum type="arabicPeriod"/>
                </a:pPr>
                <a:r>
                  <a:rPr lang="en-US" dirty="0"/>
                  <a:t>Return matched pairs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752600"/>
                <a:ext cx="5791200" cy="4373563"/>
              </a:xfrm>
              <a:blipFill>
                <a:blip r:embed="rId2"/>
                <a:stretch>
                  <a:fillRect l="-1053"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0EF1CB4-E483-7B47-92F7-AD1B89656069}"/>
              </a:ext>
            </a:extLst>
          </p:cNvPr>
          <p:cNvSpPr>
            <a:spLocks noGrp="1"/>
          </p:cNvSpPr>
          <p:nvPr>
            <p:ph type="sldNum" sz="quarter" idx="12"/>
          </p:nvPr>
        </p:nvSpPr>
        <p:spPr/>
        <p:txBody>
          <a:bodyPr/>
          <a:lstStyle/>
          <a:p>
            <a:fld id="{A2EF37A0-74FC-AB4F-AE4C-D9BFC6719E9F}" type="slidenum">
              <a:rPr lang="en-US" smtClean="0"/>
              <a:t>16</a:t>
            </a:fld>
            <a:endParaRPr lang="en-US"/>
          </a:p>
        </p:txBody>
      </p:sp>
      <p:pic>
        <p:nvPicPr>
          <p:cNvPr id="6" name="Picture 5" descr="A silhouette of a person running with a horse&#10;&#10;Description automatically generated with medium confidence">
            <a:extLst>
              <a:ext uri="{FF2B5EF4-FFF2-40B4-BE49-F238E27FC236}">
                <a16:creationId xmlns:a16="http://schemas.microsoft.com/office/drawing/2014/main" id="{8A8F0765-FC5D-4B05-81D3-12BEA876F1B5}"/>
              </a:ext>
            </a:extLst>
          </p:cNvPr>
          <p:cNvPicPr>
            <a:picLocks noChangeAspect="1"/>
          </p:cNvPicPr>
          <p:nvPr/>
        </p:nvPicPr>
        <p:blipFill>
          <a:blip r:embed="rId3"/>
          <a:stretch>
            <a:fillRect/>
          </a:stretch>
        </p:blipFill>
        <p:spPr>
          <a:xfrm>
            <a:off x="5408542" y="1669409"/>
            <a:ext cx="2576379" cy="1442248"/>
          </a:xfrm>
          <a:prstGeom prst="rect">
            <a:avLst/>
          </a:prstGeom>
        </p:spPr>
      </p:pic>
    </p:spTree>
    <p:extLst>
      <p:ext uri="{BB962C8B-B14F-4D97-AF65-F5344CB8AC3E}">
        <p14:creationId xmlns:p14="http://schemas.microsoft.com/office/powerpoint/2010/main" val="13759818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17</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4510534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80507974"/>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chemeClr val="accent2">
                        <a:lumMod val="60000"/>
                        <a:lumOff val="40000"/>
                      </a:schemeClr>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chemeClr val="accent2">
                        <a:lumMod val="60000"/>
                        <a:lumOff val="40000"/>
                      </a:schemeClr>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chemeClr val="accent2">
                        <a:lumMod val="60000"/>
                        <a:lumOff val="40000"/>
                      </a:schemeClr>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3730954067"/>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chemeClr val="accent2">
                        <a:lumMod val="60000"/>
                        <a:lumOff val="40000"/>
                      </a:schemeClr>
                    </a:solidFill>
                  </a:tcPr>
                </a:tc>
                <a:tc>
                  <a:txBody>
                    <a:bodyPr/>
                    <a:lstStyle/>
                    <a:p>
                      <a:r>
                        <a:rPr lang="en-US" sz="2400" dirty="0"/>
                        <a:t>Eve</a:t>
                      </a:r>
                    </a:p>
                  </a:txBody>
                  <a:tcPr>
                    <a:solidFill>
                      <a:schemeClr val="accent2">
                        <a:lumMod val="60000"/>
                        <a:lumOff val="40000"/>
                      </a:schemeClr>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chemeClr val="accent2">
                        <a:lumMod val="60000"/>
                        <a:lumOff val="40000"/>
                      </a:schemeClr>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18</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1352877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91961418"/>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848301984"/>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19</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1515580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14302"/>
            <a:ext cx="8989454" cy="1029397"/>
          </a:xfrm>
        </p:spPr>
        <p:txBody>
          <a:bodyPr>
            <a:normAutofit fontScale="90000"/>
          </a:bodyPr>
          <a:lstStyle/>
          <a:p>
            <a:pPr algn="ctr"/>
            <a:r>
              <a:rPr lang="en-US" dirty="0"/>
              <a:t>This class:</a:t>
            </a:r>
            <a:br>
              <a:rPr lang="en-US" dirty="0"/>
            </a:br>
            <a:r>
              <a:rPr lang="en-US" dirty="0"/>
              <a:t>Matching &amp; Maybe the NRMP</a:t>
            </a:r>
            <a:endParaRPr lang="en-US" i="1" dirty="0">
              <a:solidFill>
                <a:schemeClr val="bg1">
                  <a:lumMod val="50000"/>
                </a:schemeClr>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1796918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9545059"/>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chemeClr val="accent2">
                        <a:lumMod val="60000"/>
                        <a:lumOff val="40000"/>
                      </a:schemeClr>
                    </a:solidFill>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733810048"/>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chemeClr val="accent2">
                        <a:lumMod val="60000"/>
                        <a:lumOff val="40000"/>
                      </a:schemeClr>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20</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828737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94796822"/>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4205937801"/>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21</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120591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2107416"/>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solidFill>
                      <a:schemeClr val="accent2">
                        <a:lumMod val="60000"/>
                        <a:lumOff val="40000"/>
                      </a:schemeClr>
                    </a:solidFill>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781291656"/>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chemeClr val="accent2">
                        <a:lumMod val="60000"/>
                        <a:lumOff val="40000"/>
                      </a:schemeClr>
                    </a:solidFill>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22</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3058481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GS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6672810"/>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C0504D"/>
                    </a:solidFill>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2515124096"/>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solidFill>
                      <a:srgbClr val="C0504D"/>
                    </a:solidFill>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23</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34754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4800" y="228600"/>
            <a:ext cx="8534400" cy="18288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terminates in polynomial time (at most n</a:t>
            </a:r>
            <a:r>
              <a:rPr lang="en-US" sz="3200" baseline="30000" dirty="0"/>
              <a:t>2</a:t>
            </a:r>
            <a:r>
              <a:rPr lang="en-US" sz="3200" dirty="0"/>
              <a:t> iterations of the outer loop)</a:t>
            </a:r>
          </a:p>
        </p:txBody>
      </p:sp>
      <p:sp>
        <p:nvSpPr>
          <p:cNvPr id="6" name="Rounded Rectangle 5"/>
          <p:cNvSpPr/>
          <p:nvPr/>
        </p:nvSpPr>
        <p:spPr>
          <a:xfrm>
            <a:off x="304800" y="2362200"/>
            <a:ext cx="8534400" cy="42672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a:t>
            </a:r>
          </a:p>
          <a:p>
            <a:pPr marL="457200" indent="-457200">
              <a:buFont typeface="Arial"/>
              <a:buChar char="•"/>
            </a:pPr>
            <a:r>
              <a:rPr lang="en-US" sz="2800" dirty="0"/>
              <a:t>Each iteration, one jockey proposes to someone to whom they have never proposed before</a:t>
            </a:r>
          </a:p>
          <a:p>
            <a:pPr marL="457200" indent="-457200">
              <a:buFont typeface="Arial"/>
              <a:buChar char="•"/>
            </a:pPr>
            <a:r>
              <a:rPr lang="en-US" sz="2800" i="1" dirty="0"/>
              <a:t>n</a:t>
            </a:r>
            <a:r>
              <a:rPr lang="en-US" sz="2800" dirty="0"/>
              <a:t> horses, </a:t>
            </a:r>
            <a:r>
              <a:rPr lang="en-US" sz="2800" i="1" dirty="0"/>
              <a:t>n</a:t>
            </a:r>
            <a:r>
              <a:rPr lang="en-US" sz="2800" dirty="0"/>
              <a:t> jockeys </a:t>
            </a:r>
            <a:r>
              <a:rPr lang="en-US" sz="2800" dirty="0">
                <a:sym typeface="Wingdings"/>
              </a:rPr>
              <a:t> </a:t>
            </a:r>
            <a:r>
              <a:rPr lang="en-US" sz="2800" i="1" dirty="0" err="1">
                <a:sym typeface="Wingdings"/>
              </a:rPr>
              <a:t>n</a:t>
            </a:r>
            <a:r>
              <a:rPr lang="en-US" sz="2800" dirty="0" err="1">
                <a:latin typeface="ＭＳ ゴシック"/>
                <a:ea typeface="ＭＳ ゴシック"/>
                <a:cs typeface="ＭＳ ゴシック"/>
                <a:sym typeface="Wingdings"/>
              </a:rPr>
              <a:t>×</a:t>
            </a:r>
            <a:r>
              <a:rPr lang="en-US" sz="2800" i="1" dirty="0" err="1">
                <a:ea typeface="ＭＳ ゴシック"/>
                <a:cs typeface="ＭＳ ゴシック"/>
                <a:sym typeface="Wingdings"/>
              </a:rPr>
              <a:t>n</a:t>
            </a:r>
            <a:r>
              <a:rPr lang="en-US" sz="2800" i="1" dirty="0">
                <a:ea typeface="ＭＳ ゴシック"/>
                <a:cs typeface="ＭＳ ゴシック"/>
                <a:sym typeface="Wingdings"/>
              </a:rPr>
              <a:t> </a:t>
            </a:r>
            <a:r>
              <a:rPr lang="en-US" sz="2800" dirty="0">
                <a:ea typeface="ＭＳ ゴシック"/>
                <a:cs typeface="ＭＳ ゴシック"/>
                <a:sym typeface="Wingdings"/>
              </a:rPr>
              <a:t>possible events</a:t>
            </a:r>
          </a:p>
          <a:p>
            <a:br>
              <a:rPr lang="en-US" sz="2800" dirty="0">
                <a:ea typeface="ＭＳ ゴシック"/>
                <a:cs typeface="ＭＳ ゴシック"/>
                <a:sym typeface="Wingdings"/>
              </a:rPr>
            </a:br>
            <a:r>
              <a:rPr lang="en-US" sz="2800" dirty="0">
                <a:ea typeface="ＭＳ ゴシック"/>
                <a:cs typeface="ＭＳ ゴシック"/>
                <a:sym typeface="Wingdings"/>
              </a:rPr>
              <a:t>(Can tighten a bit to </a:t>
            </a:r>
            <a:r>
              <a:rPr lang="en-US" sz="2800" i="1" dirty="0">
                <a:ea typeface="ＭＳ ゴシック"/>
                <a:cs typeface="ＭＳ ゴシック"/>
                <a:sym typeface="Wingdings"/>
              </a:rPr>
              <a:t>n</a:t>
            </a:r>
            <a:r>
              <a:rPr lang="en-US" sz="2800" dirty="0">
                <a:ea typeface="ＭＳ ゴシック"/>
                <a:cs typeface="ＭＳ ゴシック"/>
                <a:sym typeface="Wingdings"/>
              </a:rPr>
              <a:t>(</a:t>
            </a:r>
            <a:r>
              <a:rPr lang="en-US" sz="2800" i="1" dirty="0">
                <a:ea typeface="ＭＳ ゴシック"/>
                <a:cs typeface="ＭＳ ゴシック"/>
                <a:sym typeface="Wingdings"/>
              </a:rPr>
              <a:t>n </a:t>
            </a:r>
            <a:r>
              <a:rPr lang="en-US" sz="2800" dirty="0">
                <a:ea typeface="ＭＳ ゴシック"/>
                <a:cs typeface="ＭＳ ゴシック"/>
                <a:sym typeface="Wingdings"/>
              </a:rPr>
              <a:t>- 1) + 1 iterations.)</a:t>
            </a:r>
            <a:endParaRPr lang="en-US" sz="2800" dirty="0"/>
          </a:p>
          <a:p>
            <a:endParaRPr lang="en-US" sz="2800" dirty="0"/>
          </a:p>
        </p:txBody>
      </p:sp>
      <p:sp>
        <p:nvSpPr>
          <p:cNvPr id="2" name="Slide Number Placeholder 1">
            <a:extLst>
              <a:ext uri="{FF2B5EF4-FFF2-40B4-BE49-F238E27FC236}">
                <a16:creationId xmlns:a16="http://schemas.microsoft.com/office/drawing/2014/main" id="{C2DECB38-CE72-7440-8F17-7A45F7803265}"/>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23857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4478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results in a perfect matching</a:t>
            </a:r>
          </a:p>
        </p:txBody>
      </p:sp>
      <mc:AlternateContent xmlns:mc="http://schemas.openxmlformats.org/markup-compatibility/2006" xmlns:a14="http://schemas.microsoft.com/office/drawing/2010/main">
        <mc:Choice Requires="a14">
          <p:sp>
            <p:nvSpPr>
              <p:cNvPr id="5" name="Rounded Rectangle 4"/>
              <p:cNvSpPr/>
              <p:nvPr/>
            </p:nvSpPr>
            <p:spPr>
              <a:xfrm>
                <a:off x="304800" y="1905000"/>
                <a:ext cx="8534400" cy="4724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 by contradiction:</a:t>
                </a:r>
              </a:p>
              <a:p>
                <a:pPr marL="457200" indent="-457200">
                  <a:buFont typeface="Arial"/>
                  <a:buChar char="•"/>
                </a:pPr>
                <a:r>
                  <a:rPr lang="en-US" sz="2800" dirty="0"/>
                  <a:t>Suppose BWOC that </a:t>
                </a:r>
                <a14:m>
                  <m:oMath xmlns:m="http://schemas.openxmlformats.org/officeDocument/2006/math">
                    <m:r>
                      <a:rPr lang="en-US" sz="2800" b="1" i="1">
                        <a:latin typeface="Cambria Math" panose="02040503050406030204" pitchFamily="18" charset="0"/>
                      </a:rPr>
                      <m:t>𝒋</m:t>
                    </m:r>
                  </m:oMath>
                </a14:m>
                <a:r>
                  <a:rPr lang="en-US" sz="2800" i="1" dirty="0"/>
                  <a:t> </a:t>
                </a:r>
                <a:r>
                  <a:rPr lang="en-US" sz="2800" dirty="0"/>
                  <a:t>is unmatched at termination</a:t>
                </a:r>
              </a:p>
              <a:p>
                <a:pPr marL="457200" indent="-457200">
                  <a:buFont typeface="Arial"/>
                  <a:buChar char="•"/>
                </a:pPr>
                <a:r>
                  <a:rPr lang="en-US" sz="2800" i="1" dirty="0"/>
                  <a:t>n </a:t>
                </a:r>
                <a:r>
                  <a:rPr lang="en-US" sz="2800" dirty="0"/>
                  <a:t>horses, </a:t>
                </a:r>
                <a:r>
                  <a:rPr lang="en-US" sz="2800" i="1" dirty="0"/>
                  <a:t>n </a:t>
                </a:r>
                <a:r>
                  <a:rPr lang="en-US" sz="2800" dirty="0"/>
                  <a:t>jockeys </a:t>
                </a:r>
                <a:r>
                  <a:rPr lang="en-US" sz="2800" dirty="0">
                    <a:sym typeface="Wingdings"/>
                  </a:rPr>
                  <a:t> </a:t>
                </a:r>
                <a14:m>
                  <m:oMath xmlns:m="http://schemas.openxmlformats.org/officeDocument/2006/math">
                    <m:r>
                      <a:rPr lang="en-US" sz="2800" b="1" i="1">
                        <a:latin typeface="Cambria Math" panose="02040503050406030204" pitchFamily="18" charset="0"/>
                      </a:rPr>
                      <m:t>𝒉</m:t>
                    </m:r>
                  </m:oMath>
                </a14:m>
                <a:r>
                  <a:rPr lang="en-US" sz="2800" dirty="0">
                    <a:sym typeface="Wingdings"/>
                  </a:rPr>
                  <a:t> is unmatched, too</a:t>
                </a:r>
              </a:p>
              <a:p>
                <a:pPr marL="457200" indent="-457200">
                  <a:buFont typeface="Arial"/>
                  <a:buChar char="•"/>
                </a:pPr>
                <a:r>
                  <a:rPr lang="en-US" sz="2800" dirty="0">
                    <a:sym typeface="Wingdings"/>
                  </a:rPr>
                  <a:t>Once a horse is matched, they are never unmatched; they only swap partners.  Thus, nobody proposed to </a:t>
                </a:r>
                <a14:m>
                  <m:oMath xmlns:m="http://schemas.openxmlformats.org/officeDocument/2006/math">
                    <m:r>
                      <a:rPr lang="en-US" sz="2800" b="1" i="1">
                        <a:latin typeface="Cambria Math" panose="02040503050406030204" pitchFamily="18" charset="0"/>
                      </a:rPr>
                      <m:t>𝒉</m:t>
                    </m:r>
                  </m:oMath>
                </a14:m>
                <a:endParaRPr lang="en-US" sz="2800" dirty="0">
                  <a:sym typeface="Wingdings"/>
                </a:endParaRPr>
              </a:p>
              <a:p>
                <a:pPr marL="457200" indent="-457200">
                  <a:buFont typeface="Arial"/>
                  <a:buChar char="•"/>
                </a:pPr>
                <a14:m>
                  <m:oMath xmlns:m="http://schemas.openxmlformats.org/officeDocument/2006/math">
                    <m:r>
                      <a:rPr lang="en-US" sz="2800" b="1" i="1">
                        <a:latin typeface="Cambria Math" panose="02040503050406030204" pitchFamily="18" charset="0"/>
                      </a:rPr>
                      <m:t>𝒋</m:t>
                    </m:r>
                  </m:oMath>
                </a14:m>
                <a:r>
                  <a:rPr lang="en-US" sz="2800" dirty="0"/>
                  <a:t> proposed to everyone (by def. of GS):  &gt;&lt;</a:t>
                </a:r>
                <a:endParaRPr lang="en-US" sz="2800" i="1" dirty="0"/>
              </a:p>
              <a:p>
                <a:endParaRPr lang="en-US" sz="2800" dirty="0"/>
              </a:p>
            </p:txBody>
          </p:sp>
        </mc:Choice>
        <mc:Fallback xmlns="">
          <p:sp>
            <p:nvSpPr>
              <p:cNvPr id="5" name="Rounded Rectangle 4"/>
              <p:cNvSpPr>
                <a:spLocks noRot="1" noChangeAspect="1" noMove="1" noResize="1" noEditPoints="1" noAdjustHandles="1" noChangeArrowheads="1" noChangeShapeType="1" noTextEdit="1"/>
              </p:cNvSpPr>
              <p:nvPr/>
            </p:nvSpPr>
            <p:spPr>
              <a:xfrm>
                <a:off x="304800" y="1905000"/>
                <a:ext cx="8534400" cy="4724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A0940D75-B5C6-4747-91E6-C9F34BD062ED}"/>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44355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results in a stable matching (i.e., there are no blocking pairs)</a:t>
            </a:r>
          </a:p>
        </p:txBody>
      </p:sp>
      <mc:AlternateContent xmlns:mc="http://schemas.openxmlformats.org/markup-compatibility/2006" xmlns:a14="http://schemas.microsoft.com/office/drawing/2010/main">
        <mc:Choice Requires="a14">
          <p:sp>
            <p:nvSpPr>
              <p:cNvPr id="6" name="Rounded Rectangle 5"/>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 by contradiction (1):</a:t>
                </a:r>
              </a:p>
              <a:p>
                <a:pPr marL="457200" indent="-457200">
                  <a:buFont typeface="Arial"/>
                  <a:buChar char="•"/>
                </a:pPr>
                <a:r>
                  <a:rPr lang="en-US" sz="2800" dirty="0"/>
                  <a:t>Assume </a:t>
                </a:r>
                <a14:m>
                  <m:oMath xmlns:m="http://schemas.openxmlformats.org/officeDocument/2006/math">
                    <m:r>
                      <a:rPr lang="en-US" sz="2800" b="1" i="1">
                        <a:latin typeface="Cambria Math" panose="02040503050406030204" pitchFamily="18" charset="0"/>
                      </a:rPr>
                      <m:t>𝒋</m:t>
                    </m:r>
                  </m:oMath>
                </a14:m>
                <a:r>
                  <a:rPr lang="en-US" sz="2800" dirty="0"/>
                  <a:t> and </a:t>
                </a:r>
                <a14:m>
                  <m:oMath xmlns:m="http://schemas.openxmlformats.org/officeDocument/2006/math">
                    <m:r>
                      <a:rPr lang="en-US" sz="2800" b="1" i="1">
                        <a:latin typeface="Cambria Math" panose="02040503050406030204" pitchFamily="18" charset="0"/>
                      </a:rPr>
                      <m:t>𝒉</m:t>
                    </m:r>
                  </m:oMath>
                </a14:m>
                <a:r>
                  <a:rPr lang="en-US" sz="2800" dirty="0"/>
                  <a:t> form a blocking pair</a:t>
                </a:r>
              </a:p>
              <a:p>
                <a:endParaRPr lang="en-US" sz="2800" i="1" dirty="0"/>
              </a:p>
              <a:p>
                <a:r>
                  <a:rPr lang="en-US" sz="2800" dirty="0"/>
                  <a:t>Case #1: </a:t>
                </a:r>
                <a14:m>
                  <m:oMath xmlns:m="http://schemas.openxmlformats.org/officeDocument/2006/math">
                    <m:r>
                      <a:rPr lang="en-US" sz="2800" b="1" i="1">
                        <a:latin typeface="Cambria Math" panose="02040503050406030204" pitchFamily="18" charset="0"/>
                      </a:rPr>
                      <m:t>𝒋</m:t>
                    </m:r>
                  </m:oMath>
                </a14:m>
                <a:r>
                  <a:rPr lang="en-US" sz="2800" i="1" dirty="0"/>
                  <a:t> </a:t>
                </a:r>
                <a:r>
                  <a:rPr lang="en-US" sz="2800" dirty="0"/>
                  <a:t>never proposed to </a:t>
                </a:r>
                <a14:m>
                  <m:oMath xmlns:m="http://schemas.openxmlformats.org/officeDocument/2006/math">
                    <m:r>
                      <a:rPr lang="en-US" sz="2800" b="1" i="1">
                        <a:latin typeface="Cambria Math" panose="02040503050406030204" pitchFamily="18" charset="0"/>
                      </a:rPr>
                      <m:t>𝒉</m:t>
                    </m:r>
                  </m:oMath>
                </a14:m>
                <a:endParaRPr lang="en-US" sz="2800" dirty="0"/>
              </a:p>
              <a:p>
                <a:pPr marL="457200" indent="-457200">
                  <a:buFont typeface="Arial"/>
                  <a:buChar char="•"/>
                </a:pPr>
                <a:r>
                  <a:rPr lang="en-US" sz="2800" dirty="0"/>
                  <a:t>GS: jockeys propose in order of preferences</a:t>
                </a:r>
              </a:p>
              <a:p>
                <a:pPr marL="457200" indent="-457200">
                  <a:buFont typeface="Arial"/>
                  <a:buChar char="•"/>
                </a:pPr>
                <a14:m>
                  <m:oMath xmlns:m="http://schemas.openxmlformats.org/officeDocument/2006/math">
                    <m:r>
                      <a:rPr lang="en-US" sz="2800" b="1" i="1">
                        <a:latin typeface="Cambria Math" panose="02040503050406030204" pitchFamily="18" charset="0"/>
                      </a:rPr>
                      <m:t>𝒋</m:t>
                    </m:r>
                  </m:oMath>
                </a14:m>
                <a:r>
                  <a:rPr lang="en-US" sz="2800" dirty="0"/>
                  <a:t> prefers current match </a:t>
                </a:r>
                <a14:m>
                  <m:oMath xmlns:m="http://schemas.openxmlformats.org/officeDocument/2006/math">
                    <m:sSup>
                      <m:sSupPr>
                        <m:ctrlPr>
                          <a:rPr lang="en-US" sz="2800" b="1" i="1" smtClean="0">
                            <a:latin typeface="Cambria Math" panose="02040503050406030204" pitchFamily="18" charset="0"/>
                          </a:rPr>
                        </m:ctrlPr>
                      </m:sSupPr>
                      <m:e>
                        <m:r>
                          <a:rPr lang="en-US" sz="2800" b="1" i="1">
                            <a:latin typeface="Cambria Math" panose="02040503050406030204" pitchFamily="18" charset="0"/>
                          </a:rPr>
                          <m:t>𝒉</m:t>
                        </m:r>
                      </m:e>
                      <m:sup>
                        <m:r>
                          <a:rPr lang="en-US" sz="2800" b="1" i="1" smtClean="0">
                            <a:latin typeface="Cambria Math" panose="02040503050406030204" pitchFamily="18" charset="0"/>
                          </a:rPr>
                          <m:t>′</m:t>
                        </m:r>
                      </m:sup>
                    </m:sSup>
                    <m:r>
                      <a:rPr lang="en-US" sz="2800" b="1" i="1" smtClean="0">
                        <a:latin typeface="Cambria Math" panose="02040503050406030204" pitchFamily="18" charset="0"/>
                      </a:rPr>
                      <m:t>&gt;</m:t>
                    </m:r>
                    <m:r>
                      <a:rPr lang="en-US" sz="2800" b="1" i="1">
                        <a:latin typeface="Cambria Math" panose="02040503050406030204" pitchFamily="18" charset="0"/>
                      </a:rPr>
                      <m:t>𝒉</m:t>
                    </m:r>
                  </m:oMath>
                </a14:m>
                <a:endParaRPr lang="en-US" sz="2800" i="1" dirty="0"/>
              </a:p>
              <a:p>
                <a:pPr marL="457200" indent="-457200">
                  <a:buFont typeface="Arial"/>
                  <a:buChar char="•"/>
                </a:pPr>
                <a:r>
                  <a:rPr lang="en-US" sz="2800" dirty="0">
                    <a:sym typeface="Wingdings"/>
                  </a:rPr>
                  <a:t> </a:t>
                </a:r>
                <a14:m>
                  <m:oMath xmlns:m="http://schemas.openxmlformats.org/officeDocument/2006/math">
                    <m:r>
                      <a:rPr lang="en-US" sz="2800" b="1" i="1">
                        <a:latin typeface="Cambria Math" panose="02040503050406030204" pitchFamily="18" charset="0"/>
                      </a:rPr>
                      <m:t>𝒋</m:t>
                    </m:r>
                  </m:oMath>
                </a14:m>
                <a:r>
                  <a:rPr lang="en-US" sz="2800" i="1" dirty="0">
                    <a:sym typeface="Wingdings"/>
                  </a:rPr>
                  <a:t> </a:t>
                </a:r>
                <a:r>
                  <a:rPr lang="en-US" sz="2800" dirty="0">
                    <a:sym typeface="Wingdings"/>
                  </a:rPr>
                  <a:t>and </a:t>
                </a:r>
                <a14:m>
                  <m:oMath xmlns:m="http://schemas.openxmlformats.org/officeDocument/2006/math">
                    <m:r>
                      <a:rPr lang="en-US" sz="2800" b="1" i="1">
                        <a:latin typeface="Cambria Math" panose="02040503050406030204" pitchFamily="18" charset="0"/>
                      </a:rPr>
                      <m:t>𝒉</m:t>
                    </m:r>
                  </m:oMath>
                </a14:m>
                <a:r>
                  <a:rPr lang="en-US" sz="2800" dirty="0">
                    <a:sym typeface="Wingdings"/>
                  </a:rPr>
                  <a:t> are not blocking</a:t>
                </a:r>
                <a:endParaRPr lang="en-US" sz="2800" i="1" dirty="0"/>
              </a:p>
              <a:p>
                <a:endParaRPr lang="en-US" sz="2800" dirty="0"/>
              </a:p>
            </p:txBody>
          </p:sp>
        </mc:Choice>
        <mc:Fallback xmlns="">
          <p:sp>
            <p:nvSpPr>
              <p:cNvPr id="6" name="Rounded Rectangle 5"/>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3A775E2-F37F-7A47-A8D3-AB8633FB25C6}"/>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878355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results in a stable matching (i.e., there are no blocking pairs)</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800" b="1" dirty="0"/>
                  <a:t>Proof by contradiction (2):</a:t>
                </a:r>
                <a:endParaRPr lang="en-US" sz="2800" i="1" dirty="0"/>
              </a:p>
              <a:p>
                <a:r>
                  <a:rPr lang="en-US" sz="2800" dirty="0"/>
                  <a:t>Case #2:</a:t>
                </a:r>
                <a:r>
                  <a:rPr lang="en-US" sz="2800" i="1" dirty="0"/>
                  <a:t> </a:t>
                </a:r>
                <a14:m>
                  <m:oMath xmlns:m="http://schemas.openxmlformats.org/officeDocument/2006/math">
                    <m:r>
                      <a:rPr lang="en-US" sz="2800" b="1" i="1">
                        <a:latin typeface="Cambria Math" panose="02040503050406030204" pitchFamily="18" charset="0"/>
                      </a:rPr>
                      <m:t>𝒋</m:t>
                    </m:r>
                  </m:oMath>
                </a14:m>
                <a:r>
                  <a:rPr lang="en-US" sz="2800" i="1" dirty="0"/>
                  <a:t> </a:t>
                </a:r>
                <a:r>
                  <a:rPr lang="en-US" sz="2800" dirty="0"/>
                  <a:t>proposed to </a:t>
                </a:r>
                <a14:m>
                  <m:oMath xmlns:m="http://schemas.openxmlformats.org/officeDocument/2006/math">
                    <m:r>
                      <a:rPr lang="en-US" sz="2800" b="1" i="1">
                        <a:latin typeface="Cambria Math" panose="02040503050406030204" pitchFamily="18" charset="0"/>
                      </a:rPr>
                      <m:t>𝒉</m:t>
                    </m:r>
                  </m:oMath>
                </a14:m>
                <a:endParaRPr lang="en-US" sz="2800" dirty="0"/>
              </a:p>
              <a:p>
                <a:pPr marL="457200" indent="-457200">
                  <a:buFont typeface="Arial"/>
                  <a:buChar char="•"/>
                </a:pPr>
                <a14:m>
                  <m:oMath xmlns:m="http://schemas.openxmlformats.org/officeDocument/2006/math">
                    <m:r>
                      <a:rPr lang="en-US" sz="2800" b="1" i="1">
                        <a:latin typeface="Cambria Math" panose="02040503050406030204" pitchFamily="18" charset="0"/>
                      </a:rPr>
                      <m:t>𝒉</m:t>
                    </m:r>
                  </m:oMath>
                </a14:m>
                <a:r>
                  <a:rPr lang="en-US" sz="2800" dirty="0"/>
                  <a:t> rejected </a:t>
                </a:r>
                <a14:m>
                  <m:oMath xmlns:m="http://schemas.openxmlformats.org/officeDocument/2006/math">
                    <m:r>
                      <a:rPr lang="en-US" sz="2800" b="1" i="1">
                        <a:latin typeface="Cambria Math" panose="02040503050406030204" pitchFamily="18" charset="0"/>
                      </a:rPr>
                      <m:t>𝒋</m:t>
                    </m:r>
                  </m:oMath>
                </a14:m>
                <a:r>
                  <a:rPr lang="en-US" sz="2800" dirty="0"/>
                  <a:t> at some point</a:t>
                </a:r>
                <a:endParaRPr lang="en-US" sz="2800" i="1" dirty="0"/>
              </a:p>
              <a:p>
                <a:pPr marL="457200" indent="-457200">
                  <a:buFont typeface="Arial"/>
                  <a:buChar char="•"/>
                </a:pPr>
                <a:r>
                  <a:rPr lang="en-US" sz="2800" i="1" dirty="0"/>
                  <a:t>GS: </a:t>
                </a:r>
                <a:r>
                  <a:rPr lang="en-US" sz="2800" dirty="0"/>
                  <a:t>horses only reject for better jockeys</a:t>
                </a:r>
              </a:p>
              <a:p>
                <a:pPr marL="457200" indent="-457200">
                  <a:buFont typeface="Arial"/>
                  <a:buChar char="•"/>
                </a:pPr>
                <a14:m>
                  <m:oMath xmlns:m="http://schemas.openxmlformats.org/officeDocument/2006/math">
                    <m:r>
                      <a:rPr lang="en-US" sz="2800" b="1" i="1">
                        <a:latin typeface="Cambria Math" panose="02040503050406030204" pitchFamily="18" charset="0"/>
                      </a:rPr>
                      <m:t>𝒉</m:t>
                    </m:r>
                  </m:oMath>
                </a14:m>
                <a:r>
                  <a:rPr lang="en-US" sz="2800" dirty="0"/>
                  <a:t> prefers current partner </a:t>
                </a:r>
                <a14:m>
                  <m:oMath xmlns:m="http://schemas.openxmlformats.org/officeDocument/2006/math">
                    <m:sSup>
                      <m:sSupPr>
                        <m:ctrlPr>
                          <a:rPr lang="en-US" sz="2800" b="1" i="1" smtClean="0">
                            <a:latin typeface="Cambria Math" panose="02040503050406030204" pitchFamily="18" charset="0"/>
                          </a:rPr>
                        </m:ctrlPr>
                      </m:sSupPr>
                      <m:e>
                        <m:r>
                          <a:rPr lang="en-US" sz="2800" b="1" i="1">
                            <a:latin typeface="Cambria Math" panose="02040503050406030204" pitchFamily="18" charset="0"/>
                          </a:rPr>
                          <m:t>𝒋</m:t>
                        </m:r>
                      </m:e>
                      <m:sup>
                        <m:r>
                          <a:rPr lang="en-US" sz="2800" b="1" i="1" smtClean="0">
                            <a:latin typeface="Cambria Math" panose="02040503050406030204" pitchFamily="18" charset="0"/>
                          </a:rPr>
                          <m:t>′</m:t>
                        </m:r>
                      </m:sup>
                    </m:sSup>
                    <m:r>
                      <a:rPr lang="en-US" sz="2800" b="1" i="1" smtClean="0">
                        <a:latin typeface="Cambria Math" panose="02040503050406030204" pitchFamily="18" charset="0"/>
                      </a:rPr>
                      <m:t>&gt;</m:t>
                    </m:r>
                    <m:r>
                      <a:rPr lang="en-US" sz="2800" b="1" i="1">
                        <a:latin typeface="Cambria Math" panose="02040503050406030204" pitchFamily="18" charset="0"/>
                      </a:rPr>
                      <m:t>𝒋</m:t>
                    </m:r>
                  </m:oMath>
                </a14:m>
                <a:endParaRPr lang="en-US" sz="2800" i="1" dirty="0"/>
              </a:p>
              <a:p>
                <a:pPr marL="457200" indent="-457200">
                  <a:buFont typeface="Arial"/>
                  <a:buChar char="•"/>
                </a:pPr>
                <a:r>
                  <a:rPr lang="en-US" sz="2800" dirty="0">
                    <a:sym typeface="Wingdings"/>
                  </a:rPr>
                  <a:t> </a:t>
                </a:r>
                <a14:m>
                  <m:oMath xmlns:m="http://schemas.openxmlformats.org/officeDocument/2006/math">
                    <m:r>
                      <a:rPr lang="en-US" sz="2800" b="1" i="1">
                        <a:latin typeface="Cambria Math" panose="02040503050406030204" pitchFamily="18" charset="0"/>
                      </a:rPr>
                      <m:t>𝒋</m:t>
                    </m:r>
                  </m:oMath>
                </a14:m>
                <a:r>
                  <a:rPr lang="en-US" sz="2800" i="1" dirty="0">
                    <a:sym typeface="Wingdings"/>
                  </a:rPr>
                  <a:t> </a:t>
                </a:r>
                <a:r>
                  <a:rPr lang="en-US" sz="2800" dirty="0">
                    <a:sym typeface="Wingdings"/>
                  </a:rPr>
                  <a:t>and </a:t>
                </a:r>
                <a14:m>
                  <m:oMath xmlns:m="http://schemas.openxmlformats.org/officeDocument/2006/math">
                    <m:r>
                      <a:rPr lang="en-US" sz="2800" b="1" i="1">
                        <a:latin typeface="Cambria Math" panose="02040503050406030204" pitchFamily="18" charset="0"/>
                      </a:rPr>
                      <m:t>𝒉</m:t>
                    </m:r>
                  </m:oMath>
                </a14:m>
                <a:r>
                  <a:rPr lang="en-US" sz="2800" dirty="0">
                    <a:sym typeface="Wingdings"/>
                  </a:rPr>
                  <a:t> are not blocking</a:t>
                </a:r>
                <a:endParaRPr lang="en-US" sz="2800" dirty="0"/>
              </a:p>
              <a:p>
                <a:endParaRPr lang="en-US" sz="2800" dirty="0"/>
              </a:p>
              <a:p>
                <a:r>
                  <a:rPr lang="en-US" sz="2800" dirty="0"/>
                  <a:t>Case #1 and #2 exhaust space.  &gt;&lt;</a:t>
                </a:r>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CADFF37B-AF49-4143-A9EE-7988DF50805D}"/>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72288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Does a stable solution to the marriage problem always exist?</a:t>
            </a:r>
          </a:p>
          <a:p>
            <a:br>
              <a:rPr lang="en-US" dirty="0"/>
            </a:br>
            <a:r>
              <a:rPr lang="en-US" dirty="0"/>
              <a:t>Can we compute such a solution efficiently?</a:t>
            </a:r>
          </a:p>
          <a:p>
            <a:br>
              <a:rPr lang="en-US" dirty="0"/>
            </a:br>
            <a:r>
              <a:rPr lang="en-US" dirty="0"/>
              <a:t>Can we compute </a:t>
            </a:r>
            <a:r>
              <a:rPr lang="en-US" b="1" dirty="0"/>
              <a:t>the best </a:t>
            </a:r>
            <a:r>
              <a:rPr lang="en-US" dirty="0"/>
              <a:t>stable solution efficiently?</a:t>
            </a:r>
          </a:p>
        </p:txBody>
      </p:sp>
      <p:sp>
        <p:nvSpPr>
          <p:cNvPr id="2" name="Title 1"/>
          <p:cNvSpPr>
            <a:spLocks noGrp="1"/>
          </p:cNvSpPr>
          <p:nvPr>
            <p:ph type="title"/>
          </p:nvPr>
        </p:nvSpPr>
        <p:spPr>
          <a:xfrm>
            <a:off x="457200" y="152718"/>
            <a:ext cx="6934200" cy="1371600"/>
          </a:xfrm>
        </p:spPr>
        <p:txBody>
          <a:bodyPr/>
          <a:lstStyle/>
          <a:p>
            <a:r>
              <a:rPr lang="en-US" dirty="0"/>
              <a:t>Recap: Some questions</a:t>
            </a:r>
          </a:p>
        </p:txBody>
      </p:sp>
      <p:pic>
        <p:nvPicPr>
          <p:cNvPr id="5" name="Picture 4"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81950" y="1676400"/>
            <a:ext cx="914400" cy="914400"/>
          </a:xfrm>
          <a:prstGeom prst="rect">
            <a:avLst/>
          </a:prstGeom>
        </p:spPr>
      </p:pic>
      <p:pic>
        <p:nvPicPr>
          <p:cNvPr id="11" name="Picture 10"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8400" y="2247900"/>
            <a:ext cx="914400" cy="914400"/>
          </a:xfrm>
          <a:prstGeom prst="rect">
            <a:avLst/>
          </a:prstGeom>
        </p:spPr>
      </p:pic>
      <p:sp>
        <p:nvSpPr>
          <p:cNvPr id="12" name="Down Arrow 11"/>
          <p:cNvSpPr/>
          <p:nvPr/>
        </p:nvSpPr>
        <p:spPr>
          <a:xfrm rot="21083000" flipH="1">
            <a:off x="3522684" y="3718221"/>
            <a:ext cx="381000" cy="106680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4991100"/>
            <a:ext cx="7315200" cy="1143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We’ll look at a specific notion of “the best” – optimality with respect to one side of the market</a:t>
            </a:r>
          </a:p>
        </p:txBody>
      </p:sp>
      <p:sp>
        <p:nvSpPr>
          <p:cNvPr id="4" name="Slide Number Placeholder 3">
            <a:extLst>
              <a:ext uri="{FF2B5EF4-FFF2-40B4-BE49-F238E27FC236}">
                <a16:creationId xmlns:a16="http://schemas.microsoft.com/office/drawing/2014/main" id="{765B48B7-222D-1546-A02D-96BD5EBC158C}"/>
              </a:ext>
            </a:extLst>
          </p:cNvPr>
          <p:cNvSpPr>
            <a:spLocks noGrp="1"/>
          </p:cNvSpPr>
          <p:nvPr>
            <p:ph type="sldNum" sz="quarter" idx="12"/>
          </p:nvPr>
        </p:nvSpPr>
        <p:spPr/>
        <p:txBody>
          <a:bodyPr/>
          <a:lstStyle/>
          <a:p>
            <a:fld id="{A2EF37A0-74FC-AB4F-AE4C-D9BFC6719E9F}" type="slidenum">
              <a:rPr lang="en-US" smtClean="0"/>
              <a:t>28</a:t>
            </a:fld>
            <a:endParaRPr lang="en-US"/>
          </a:p>
        </p:txBody>
      </p:sp>
    </p:spTree>
    <p:extLst>
      <p:ext uri="{BB962C8B-B14F-4D97-AF65-F5344CB8AC3E}">
        <p14:creationId xmlns:p14="http://schemas.microsoft.com/office/powerpoint/2010/main" val="125241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9" presetClass="emph" presetSubtype="0" nodeType="withEffect">
                                  <p:stCondLst>
                                    <p:cond delay="0"/>
                                  </p:stCondLst>
                                  <p:childTnLst>
                                    <p:set>
                                      <p:cBhvr rctx="PPT">
                                        <p:cTn id="16" dur="indefinite"/>
                                        <p:tgtEl>
                                          <p:spTgt spid="3">
                                            <p:txEl>
                                              <p:pRg st="0" end="0"/>
                                            </p:txEl>
                                          </p:spTgt>
                                        </p:tgtEl>
                                        <p:attrNameLst>
                                          <p:attrName>style.opacity</p:attrName>
                                        </p:attrNameLst>
                                      </p:cBhvr>
                                      <p:to>
                                        <p:strVal val="0.5"/>
                                      </p:to>
                                    </p:set>
                                    <p:animEffect filter="image" prLst="opacity: 0.5">
                                      <p:cBhvr rctx="IE">
                                        <p:cTn id="17" dur="indefinite"/>
                                        <p:tgtEl>
                                          <p:spTgt spid="3">
                                            <p:txEl>
                                              <p:pRg st="0" end="0"/>
                                            </p:txEl>
                                          </p:spTgt>
                                        </p:tgtEl>
                                      </p:cBhvr>
                                    </p:animEffect>
                                  </p:childTnLst>
                                </p:cTn>
                              </p:par>
                              <p:par>
                                <p:cTn id="18" presetID="9" presetClass="emph" presetSubtype="0" nodeType="withEffect">
                                  <p:stCondLst>
                                    <p:cond delay="0"/>
                                  </p:stCondLst>
                                  <p:childTnLst>
                                    <p:set>
                                      <p:cBhvr rctx="PPT">
                                        <p:cTn id="19" dur="indefinite"/>
                                        <p:tgtEl>
                                          <p:spTgt spid="5"/>
                                        </p:tgtEl>
                                        <p:attrNameLst>
                                          <p:attrName>style.opacity</p:attrName>
                                        </p:attrNameLst>
                                      </p:cBhvr>
                                      <p:to>
                                        <p:strVal val="0.5"/>
                                      </p:to>
                                    </p:set>
                                    <p:animEffect filter="image" prLst="opacity: 0.5">
                                      <p:cBhvr rctx="IE">
                                        <p:cTn id="20" dur="indefinite"/>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par>
                                <p:cTn id="29" presetID="9" presetClass="emph" presetSubtype="0" nodeType="withEffect">
                                  <p:stCondLst>
                                    <p:cond delay="0"/>
                                  </p:stCondLst>
                                  <p:childTnLst>
                                    <p:set>
                                      <p:cBhvr rctx="PPT">
                                        <p:cTn id="30" dur="indefinite"/>
                                        <p:tgtEl>
                                          <p:spTgt spid="3">
                                            <p:txEl>
                                              <p:pRg st="1" end="1"/>
                                            </p:txEl>
                                          </p:spTgt>
                                        </p:tgtEl>
                                        <p:attrNameLst>
                                          <p:attrName>style.opacity</p:attrName>
                                        </p:attrNameLst>
                                      </p:cBhvr>
                                      <p:to>
                                        <p:strVal val="0.5"/>
                                      </p:to>
                                    </p:set>
                                    <p:animEffect filter="image" prLst="opacity: 0.5">
                                      <p:cBhvr rctx="IE">
                                        <p:cTn id="31" dur="indefinite"/>
                                        <p:tgtEl>
                                          <p:spTgt spid="3">
                                            <p:txEl>
                                              <p:pRg st="1" end="1"/>
                                            </p:txEl>
                                          </p:spTgt>
                                        </p:tgtEl>
                                      </p:cBhvr>
                                    </p:animEffect>
                                  </p:childTnLst>
                                </p:cTn>
                              </p:par>
                              <p:par>
                                <p:cTn id="32" presetID="9" presetClass="emph" presetSubtype="0" nodeType="withEffect">
                                  <p:stCondLst>
                                    <p:cond delay="0"/>
                                  </p:stCondLst>
                                  <p:childTnLst>
                                    <p:set>
                                      <p:cBhvr rctx="PPT">
                                        <p:cTn id="33" dur="indefinite"/>
                                        <p:tgtEl>
                                          <p:spTgt spid="11"/>
                                        </p:tgtEl>
                                        <p:attrNameLst>
                                          <p:attrName>style.opacity</p:attrName>
                                        </p:attrNameLst>
                                      </p:cBhvr>
                                      <p:to>
                                        <p:strVal val="0.5"/>
                                      </p:to>
                                    </p:set>
                                    <p:animEffect filter="image" prLst="opacity: 0.5">
                                      <p:cBhvr rctx="IE">
                                        <p:cTn id="34" dur="indefinite"/>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448550" cy="1371600"/>
          </a:xfrm>
        </p:spPr>
        <p:txBody>
          <a:bodyPr>
            <a:normAutofit/>
          </a:bodyPr>
          <a:lstStyle/>
          <a:p>
            <a:r>
              <a:rPr lang="en-US" dirty="0"/>
              <a:t>Horse/Jockey optimality/</a:t>
            </a:r>
            <a:r>
              <a:rPr lang="en-US" dirty="0" err="1"/>
              <a:t>pessimality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Let </a:t>
                </a:r>
                <a:r>
                  <a:rPr lang="en-US" i="1" dirty="0">
                    <a:latin typeface="Apple Chancery"/>
                    <a:cs typeface="Apple Chancery"/>
                  </a:rPr>
                  <a:t>S</a:t>
                </a:r>
                <a:r>
                  <a:rPr lang="en-US" dirty="0"/>
                  <a:t> be the set of stable matchings</a:t>
                </a:r>
              </a:p>
              <a:p>
                <a14:m>
                  <m:oMath xmlns:m="http://schemas.openxmlformats.org/officeDocument/2006/math">
                    <m:r>
                      <a:rPr lang="en-US" i="1">
                        <a:latin typeface="Cambria Math" panose="02040503050406030204" pitchFamily="18" charset="0"/>
                      </a:rPr>
                      <m:t>𝒋</m:t>
                    </m:r>
                  </m:oMath>
                </a14:m>
                <a:r>
                  <a:rPr lang="en-US" dirty="0"/>
                  <a:t> is a </a:t>
                </a:r>
                <a:r>
                  <a:rPr lang="en-US" b="1" dirty="0">
                    <a:solidFill>
                      <a:schemeClr val="tx2"/>
                    </a:solidFill>
                  </a:rPr>
                  <a:t>valid partner</a:t>
                </a:r>
                <a:r>
                  <a:rPr lang="en-US" dirty="0"/>
                  <a:t> of </a:t>
                </a:r>
                <a14:m>
                  <m:oMath xmlns:m="http://schemas.openxmlformats.org/officeDocument/2006/math">
                    <m:r>
                      <a:rPr lang="en-US" i="1">
                        <a:latin typeface="Cambria Math" panose="02040503050406030204" pitchFamily="18" charset="0"/>
                      </a:rPr>
                      <m:t>𝒉</m:t>
                    </m:r>
                  </m:oMath>
                </a14:m>
                <a:r>
                  <a:rPr lang="en-US" dirty="0"/>
                  <a:t> (and vice versa) if there exists some stable matching </a:t>
                </a:r>
                <a14:m>
                  <m:oMath xmlns:m="http://schemas.openxmlformats.org/officeDocument/2006/math">
                    <m:r>
                      <a:rPr lang="en-US" b="0" i="1">
                        <a:latin typeface="Cambria Math" panose="02040503050406030204" pitchFamily="18" charset="0"/>
                      </a:rPr>
                      <m:t>𝑆</m:t>
                    </m:r>
                  </m:oMath>
                </a14:m>
                <a:r>
                  <a:rPr lang="en-US" dirty="0"/>
                  <a:t> in </a:t>
                </a:r>
                <a:r>
                  <a:rPr lang="en-US" i="1" dirty="0">
                    <a:latin typeface="Apple Chancery"/>
                    <a:cs typeface="Apple Chancery"/>
                  </a:rPr>
                  <a:t>S</a:t>
                </a:r>
                <a:r>
                  <a:rPr lang="en-US" dirty="0"/>
                  <a:t>  where they are paired</a:t>
                </a:r>
                <a:endParaRPr lang="en-US" i="1" dirty="0"/>
              </a:p>
              <a:p>
                <a:r>
                  <a:rPr lang="en-US" dirty="0"/>
                  <a:t>A matching is </a:t>
                </a:r>
                <a:r>
                  <a:rPr lang="en-US" b="1" dirty="0">
                    <a:solidFill>
                      <a:schemeClr val="tx2"/>
                    </a:solidFill>
                  </a:rPr>
                  <a:t>jockey optimal</a:t>
                </a:r>
                <a:r>
                  <a:rPr lang="en-US" b="1" dirty="0"/>
                  <a:t> (resp. horse optimal)</a:t>
                </a:r>
                <a:r>
                  <a:rPr lang="en-US" dirty="0"/>
                  <a:t> if each jockey (resp. horse) receives their </a:t>
                </a:r>
                <a:r>
                  <a:rPr lang="en-US" i="1" dirty="0"/>
                  <a:t>best</a:t>
                </a:r>
                <a:r>
                  <a:rPr lang="en-US" dirty="0"/>
                  <a:t> valid partner</a:t>
                </a:r>
              </a:p>
              <a:p>
                <a:pPr lvl="1"/>
                <a:r>
                  <a:rPr lang="en-US" dirty="0"/>
                  <a:t>Is this a perfect matching?  Stable?</a:t>
                </a:r>
              </a:p>
              <a:p>
                <a:r>
                  <a:rPr lang="en-US" dirty="0"/>
                  <a:t>A matching is </a:t>
                </a:r>
                <a:r>
                  <a:rPr lang="en-US" b="1" dirty="0">
                    <a:solidFill>
                      <a:schemeClr val="tx2"/>
                    </a:solidFill>
                  </a:rPr>
                  <a:t>jockey pessimal</a:t>
                </a:r>
                <a:r>
                  <a:rPr lang="en-US" dirty="0"/>
                  <a:t> (resp. horse pessimal) if each jockey (resp. horse) receives their </a:t>
                </a:r>
                <a:r>
                  <a:rPr lang="en-US" i="1" dirty="0"/>
                  <a:t>worst</a:t>
                </a:r>
                <a:r>
                  <a:rPr lang="en-US" dirty="0"/>
                  <a:t> valid partner</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111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53A565-5346-0746-AB88-B5A5066A0524}"/>
              </a:ext>
            </a:extLst>
          </p:cNvPr>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348264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this lecture</a:t>
            </a:r>
          </a:p>
        </p:txBody>
      </p:sp>
      <p:sp>
        <p:nvSpPr>
          <p:cNvPr id="5" name="Content Placeholder 4"/>
          <p:cNvSpPr>
            <a:spLocks noGrp="1"/>
          </p:cNvSpPr>
          <p:nvPr>
            <p:ph idx="1"/>
          </p:nvPr>
        </p:nvSpPr>
        <p:spPr/>
        <p:txBody>
          <a:bodyPr/>
          <a:lstStyle/>
          <a:p>
            <a:r>
              <a:rPr lang="en-US" dirty="0"/>
              <a:t>Stable marriage problem</a:t>
            </a:r>
          </a:p>
          <a:p>
            <a:pPr lvl="1"/>
            <a:r>
              <a:rPr lang="en-US" dirty="0"/>
              <a:t>Bipartite, one vertex to one vertex</a:t>
            </a:r>
            <a:br>
              <a:rPr lang="en-US" dirty="0"/>
            </a:br>
            <a:endParaRPr lang="en-US" dirty="0"/>
          </a:p>
          <a:p>
            <a:r>
              <a:rPr lang="en-US" dirty="0"/>
              <a:t>Stable roommates problem</a:t>
            </a:r>
          </a:p>
          <a:p>
            <a:pPr lvl="1"/>
            <a:r>
              <a:rPr lang="en-US" dirty="0"/>
              <a:t>Not bipartite, one vertex to one vertex </a:t>
            </a:r>
            <a:br>
              <a:rPr lang="en-US" dirty="0"/>
            </a:br>
            <a:endParaRPr lang="en-US" dirty="0"/>
          </a:p>
          <a:p>
            <a:r>
              <a:rPr lang="en-US" dirty="0"/>
              <a:t>Hospitals/Residents problem</a:t>
            </a:r>
          </a:p>
          <a:p>
            <a:pPr lvl="1"/>
            <a:r>
              <a:rPr lang="en-US" dirty="0"/>
              <a:t>Bipartite, one vertex to many vertices</a:t>
            </a:r>
          </a:p>
          <a:p>
            <a:endParaRPr lang="en-US" dirty="0"/>
          </a:p>
        </p:txBody>
      </p:sp>
      <p:sp>
        <p:nvSpPr>
          <p:cNvPr id="4" name="Slide Number Placeholder 3">
            <a:extLst>
              <a:ext uri="{FF2B5EF4-FFF2-40B4-BE49-F238E27FC236}">
                <a16:creationId xmlns:a16="http://schemas.microsoft.com/office/drawing/2014/main" id="{84023328-CB3C-A44E-929C-BAB2102EE6B4}"/>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46747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4000" b="1" dirty="0"/>
                  <a:t>Proof by contradiction (1):</a:t>
                </a:r>
                <a:endParaRPr lang="en-US" sz="3200" i="1" dirty="0"/>
              </a:p>
              <a:p>
                <a:pPr marL="457200" indent="-457200">
                  <a:buFont typeface="Arial"/>
                  <a:buChar char="•"/>
                </a:pPr>
                <a:r>
                  <a:rPr lang="en-US" sz="2800" dirty="0"/>
                  <a:t>Jockey propose in order </a:t>
                </a:r>
                <a:r>
                  <a:rPr lang="en-US" sz="2800" dirty="0">
                    <a:sym typeface="Wingdings"/>
                  </a:rPr>
                  <a:t> at least one jockey was rejected by a valid partner</a:t>
                </a:r>
                <a:endParaRPr lang="en-US" sz="2800" dirty="0"/>
              </a:p>
              <a:p>
                <a:pPr marL="457200" indent="-457200">
                  <a:buFont typeface="Arial"/>
                  <a:buChar char="•"/>
                </a:pPr>
                <a:r>
                  <a:rPr lang="en-US" sz="2800" dirty="0"/>
                  <a:t>Let</a:t>
                </a:r>
                <a:r>
                  <a:rPr lang="en-US" sz="2800" i="1" dirty="0"/>
                  <a:t> </a:t>
                </a:r>
                <a14:m>
                  <m:oMath xmlns:m="http://schemas.openxmlformats.org/officeDocument/2006/math">
                    <m:r>
                      <a:rPr lang="en-US" sz="2800" i="1">
                        <a:latin typeface="Cambria Math" panose="02040503050406030204" pitchFamily="18" charset="0"/>
                      </a:rPr>
                      <m:t>𝒋</m:t>
                    </m:r>
                  </m:oMath>
                </a14:m>
                <a:r>
                  <a:rPr lang="en-US" sz="2800" dirty="0"/>
                  <a:t> and </a:t>
                </a:r>
                <a14:m>
                  <m:oMath xmlns:m="http://schemas.openxmlformats.org/officeDocument/2006/math">
                    <m:r>
                      <a:rPr lang="en-US" sz="2800" b="1" i="1">
                        <a:latin typeface="Cambria Math" panose="02040503050406030204" pitchFamily="18" charset="0"/>
                      </a:rPr>
                      <m:t>𝒉</m:t>
                    </m:r>
                  </m:oMath>
                </a14:m>
                <a:r>
                  <a:rPr lang="en-US" sz="2800" dirty="0"/>
                  <a:t> be the first such reject in </a:t>
                </a:r>
                <a14:m>
                  <m:oMath xmlns:m="http://schemas.openxmlformats.org/officeDocument/2006/math">
                    <m:r>
                      <a:rPr lang="en-US" sz="2800" b="0" i="1" smtClean="0">
                        <a:latin typeface="Cambria Math" panose="02040503050406030204" pitchFamily="18" charset="0"/>
                      </a:rPr>
                      <m:t>𝑆</m:t>
                    </m:r>
                  </m:oMath>
                </a14:m>
                <a:endParaRPr lang="en-US" sz="2800" i="1" dirty="0"/>
              </a:p>
              <a:p>
                <a:pPr marL="457200" indent="-457200">
                  <a:buFont typeface="Arial"/>
                  <a:buChar char="•"/>
                </a:pPr>
                <a:r>
                  <a:rPr lang="en-US" sz="2800" dirty="0"/>
                  <a:t>This happens because </a:t>
                </a:r>
                <a14:m>
                  <m:oMath xmlns:m="http://schemas.openxmlformats.org/officeDocument/2006/math">
                    <m:r>
                      <a:rPr lang="en-US" sz="2800" b="1" i="1">
                        <a:latin typeface="Cambria Math" panose="02040503050406030204" pitchFamily="18" charset="0"/>
                      </a:rPr>
                      <m:t>𝒉</m:t>
                    </m:r>
                  </m:oMath>
                </a14:m>
                <a:r>
                  <a:rPr lang="en-US" sz="2800" dirty="0"/>
                  <a:t> chose some </a:t>
                </a:r>
                <a14:m>
                  <m:oMath xmlns:m="http://schemas.openxmlformats.org/officeDocument/2006/math">
                    <m:sSup>
                      <m:sSupPr>
                        <m:ctrlPr>
                          <a:rPr lang="en-US" sz="2800" b="0" i="1" smtClean="0">
                            <a:latin typeface="Cambria Math" panose="02040503050406030204" pitchFamily="18" charset="0"/>
                          </a:rPr>
                        </m:ctrlPr>
                      </m:sSupPr>
                      <m:e>
                        <m:r>
                          <a:rPr lang="en-US" sz="2800" i="1">
                            <a:latin typeface="Cambria Math" panose="02040503050406030204" pitchFamily="18" charset="0"/>
                          </a:rPr>
                          <m:t>𝒋</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&gt;</m:t>
                    </m:r>
                    <m:r>
                      <a:rPr lang="en-US" sz="2800" i="1">
                        <a:latin typeface="Cambria Math" panose="02040503050406030204" pitchFamily="18" charset="0"/>
                      </a:rPr>
                      <m:t>𝒋</m:t>
                    </m:r>
                  </m:oMath>
                </a14:m>
                <a:endParaRPr lang="en-US" sz="2800" dirty="0"/>
              </a:p>
              <a:p>
                <a:pPr marL="457200" indent="-457200">
                  <a:buFont typeface="Arial"/>
                  <a:buChar char="•"/>
                </a:pPr>
                <a:r>
                  <a:rPr lang="en-US" sz="2800" dirty="0"/>
                  <a:t>Let </a:t>
                </a:r>
                <a14:m>
                  <m:oMath xmlns:m="http://schemas.openxmlformats.org/officeDocument/2006/math">
                    <m:r>
                      <a:rPr lang="en-US" sz="2800" i="1">
                        <a:latin typeface="Cambria Math" panose="02040503050406030204" pitchFamily="18" charset="0"/>
                      </a:rPr>
                      <m:t>𝑆</m:t>
                    </m:r>
                    <m:r>
                      <a:rPr lang="en-US" sz="2800" b="0" i="1" smtClean="0">
                        <a:latin typeface="Cambria Math" panose="02040503050406030204" pitchFamily="18" charset="0"/>
                      </a:rPr>
                      <m:t>′</m:t>
                    </m:r>
                  </m:oMath>
                </a14:m>
                <a:r>
                  <a:rPr lang="en-US" sz="2800" dirty="0"/>
                  <a:t> be a stable matching with </a:t>
                </a:r>
                <a14:m>
                  <m:oMath xmlns:m="http://schemas.openxmlformats.org/officeDocument/2006/math">
                    <m:r>
                      <a:rPr lang="en-US" sz="2800" i="1">
                        <a:latin typeface="Cambria Math" panose="02040503050406030204" pitchFamily="18" charset="0"/>
                      </a:rPr>
                      <m:t>𝒋</m:t>
                    </m:r>
                  </m:oMath>
                </a14:m>
                <a:r>
                  <a:rPr lang="en-US" sz="2800" dirty="0"/>
                  <a:t>, </a:t>
                </a:r>
                <a14:m>
                  <m:oMath xmlns:m="http://schemas.openxmlformats.org/officeDocument/2006/math">
                    <m:r>
                      <a:rPr lang="en-US" sz="2800" b="1" i="1">
                        <a:latin typeface="Cambria Math" panose="02040503050406030204" pitchFamily="18" charset="0"/>
                      </a:rPr>
                      <m:t>𝒉</m:t>
                    </m:r>
                  </m:oMath>
                </a14:m>
                <a:r>
                  <a:rPr lang="en-US" sz="2800" dirty="0"/>
                  <a:t> paired</a:t>
                </a:r>
              </a:p>
              <a:p>
                <a:pPr lvl="1"/>
                <a:r>
                  <a:rPr lang="en-US" sz="2800" i="1" dirty="0"/>
                  <a:t>	</a:t>
                </a:r>
                <a:r>
                  <a:rPr lang="en-US" sz="2800" dirty="0"/>
                  <a:t>(</a:t>
                </a:r>
                <a14:m>
                  <m:oMath xmlns:m="http://schemas.openxmlformats.org/officeDocument/2006/math">
                    <m:r>
                      <a:rPr lang="en-US" sz="2800" i="1">
                        <a:latin typeface="Cambria Math" panose="02040503050406030204" pitchFamily="18" charset="0"/>
                      </a:rPr>
                      <m:t>𝑆</m:t>
                    </m:r>
                    <m:r>
                      <a:rPr lang="en-US" sz="2800" b="0" i="1" smtClean="0">
                        <a:latin typeface="Cambria Math" panose="02040503050406030204" pitchFamily="18" charset="0"/>
                      </a:rPr>
                      <m:t>′</m:t>
                    </m:r>
                  </m:oMath>
                </a14:m>
                <a:r>
                  <a:rPr lang="en-US" sz="2800" dirty="0"/>
                  <a:t> exists by def. of valid)</a:t>
                </a:r>
                <a:endParaRPr lang="en-US" sz="3200" dirty="0"/>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BBD62C6-B630-2F4C-A20F-77A03F7FE339}"/>
              </a:ext>
            </a:extLst>
          </p:cNvPr>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77880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jockey-optimal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4000" b="1" dirty="0"/>
                  <a:t>Proof by contradiction (2):</a:t>
                </a:r>
                <a:endParaRPr lang="en-US" sz="3200" i="1" dirty="0"/>
              </a:p>
              <a:p>
                <a:pPr marL="457200" indent="-457200">
                  <a:buFont typeface="Arial"/>
                  <a:buChar char="•"/>
                </a:pPr>
                <a:r>
                  <a:rPr lang="en-US" sz="3200" dirty="0"/>
                  <a:t>Let </a:t>
                </a:r>
                <a14:m>
                  <m:oMath xmlns:m="http://schemas.openxmlformats.org/officeDocument/2006/math">
                    <m:r>
                      <a:rPr lang="en-US" sz="3200" b="1" i="1">
                        <a:latin typeface="Cambria Math" panose="02040503050406030204" pitchFamily="18" charset="0"/>
                      </a:rPr>
                      <m:t>𝒉</m:t>
                    </m:r>
                    <m:r>
                      <a:rPr lang="en-US" sz="3200" b="1" i="1" smtClean="0">
                        <a:latin typeface="Cambria Math" panose="02040503050406030204" pitchFamily="18" charset="0"/>
                      </a:rPr>
                      <m:t>′</m:t>
                    </m:r>
                  </m:oMath>
                </a14:m>
                <a:r>
                  <a:rPr lang="en-US" sz="3200" dirty="0"/>
                  <a:t> be match of </a:t>
                </a:r>
                <a14:m>
                  <m:oMath xmlns:m="http://schemas.openxmlformats.org/officeDocument/2006/math">
                    <m:r>
                      <a:rPr lang="en-US" sz="3200" i="1">
                        <a:latin typeface="Cambria Math" panose="02040503050406030204" pitchFamily="18" charset="0"/>
                      </a:rPr>
                      <m:t>𝒋</m:t>
                    </m:r>
                    <m:r>
                      <a:rPr lang="en-US" sz="3200" b="0" i="1" smtClean="0">
                        <a:latin typeface="Cambria Math" panose="02040503050406030204" pitchFamily="18" charset="0"/>
                      </a:rPr>
                      <m:t>′</m:t>
                    </m:r>
                  </m:oMath>
                </a14:m>
                <a:r>
                  <a:rPr lang="en-US" sz="3200" dirty="0"/>
                  <a:t> in </a:t>
                </a:r>
                <a14:m>
                  <m:oMath xmlns:m="http://schemas.openxmlformats.org/officeDocument/2006/math">
                    <m:r>
                      <a:rPr lang="en-US" sz="3200" i="1">
                        <a:latin typeface="Cambria Math" panose="02040503050406030204" pitchFamily="18" charset="0"/>
                      </a:rPr>
                      <m:t>𝑆</m:t>
                    </m:r>
                    <m:r>
                      <a:rPr lang="en-US" sz="3200" b="0" i="1" smtClean="0">
                        <a:latin typeface="Cambria Math" panose="02040503050406030204" pitchFamily="18" charset="0"/>
                      </a:rPr>
                      <m:t>′</m:t>
                    </m:r>
                  </m:oMath>
                </a14:m>
                <a:endParaRPr lang="en-US" sz="3200" i="1" dirty="0"/>
              </a:p>
              <a:p>
                <a:pPr marL="457200" indent="-457200">
                  <a:buFont typeface="Arial"/>
                  <a:buChar char="•"/>
                </a:pPr>
                <a14:m>
                  <m:oMath xmlns:m="http://schemas.openxmlformats.org/officeDocument/2006/math">
                    <m:r>
                      <a:rPr lang="en-US" sz="3200" i="1">
                        <a:latin typeface="Cambria Math" panose="02040503050406030204" pitchFamily="18" charset="0"/>
                      </a:rPr>
                      <m:t>𝒋</m:t>
                    </m:r>
                    <m:r>
                      <a:rPr lang="en-US" sz="3200" b="0" i="1" smtClean="0">
                        <a:latin typeface="Cambria Math" panose="02040503050406030204" pitchFamily="18" charset="0"/>
                      </a:rPr>
                      <m:t>′</m:t>
                    </m:r>
                  </m:oMath>
                </a14:m>
                <a:r>
                  <a:rPr lang="en-US" sz="3200" dirty="0"/>
                  <a:t> was not rejected by valid partner in </a:t>
                </a:r>
                <a14:m>
                  <m:oMath xmlns:m="http://schemas.openxmlformats.org/officeDocument/2006/math">
                    <m:r>
                      <a:rPr lang="en-US" sz="3200" i="1">
                        <a:latin typeface="Cambria Math" panose="02040503050406030204" pitchFamily="18" charset="0"/>
                      </a:rPr>
                      <m:t>𝑆</m:t>
                    </m:r>
                  </m:oMath>
                </a14:m>
                <a:r>
                  <a:rPr lang="en-US" sz="3200" dirty="0"/>
                  <a:t> before </a:t>
                </a:r>
                <a14:m>
                  <m:oMath xmlns:m="http://schemas.openxmlformats.org/officeDocument/2006/math">
                    <m:r>
                      <a:rPr lang="en-US" sz="3200" i="1">
                        <a:latin typeface="Cambria Math" panose="02040503050406030204" pitchFamily="18" charset="0"/>
                      </a:rPr>
                      <m:t>𝒋</m:t>
                    </m:r>
                  </m:oMath>
                </a14:m>
                <a:r>
                  <a:rPr lang="en-US" sz="3200" dirty="0"/>
                  <a:t> was rejected by </a:t>
                </a:r>
                <a14:m>
                  <m:oMath xmlns:m="http://schemas.openxmlformats.org/officeDocument/2006/math">
                    <m:r>
                      <a:rPr lang="en-US" sz="3200" b="1" i="1">
                        <a:latin typeface="Cambria Math" panose="02040503050406030204" pitchFamily="18" charset="0"/>
                      </a:rPr>
                      <m:t>𝒉</m:t>
                    </m:r>
                  </m:oMath>
                </a14:m>
                <a:r>
                  <a:rPr lang="en-US" sz="3200" dirty="0"/>
                  <a:t> (by </a:t>
                </a:r>
                <a:r>
                  <a:rPr lang="en-US" sz="3200" dirty="0" err="1"/>
                  <a:t>assump</a:t>
                </a:r>
                <a:r>
                  <a:rPr lang="en-US" sz="3200" dirty="0"/>
                  <a:t>.)</a:t>
                </a:r>
              </a:p>
              <a:p>
                <a:r>
                  <a:rPr lang="en-US" sz="3200" i="1" dirty="0"/>
                  <a:t>	</a:t>
                </a:r>
                <a:r>
                  <a:rPr lang="en-US" sz="3200" dirty="0">
                    <a:sym typeface="Wingdings"/>
                  </a:rPr>
                  <a:t> </a:t>
                </a:r>
                <a14:m>
                  <m:oMath xmlns:m="http://schemas.openxmlformats.org/officeDocument/2006/math">
                    <m:sSup>
                      <m:sSupPr>
                        <m:ctrlPr>
                          <a:rPr lang="en-US" sz="3200" b="0" i="1" smtClean="0">
                            <a:latin typeface="Cambria Math" panose="02040503050406030204" pitchFamily="18" charset="0"/>
                          </a:rPr>
                        </m:ctrlPr>
                      </m:sSupPr>
                      <m:e>
                        <m:r>
                          <a:rPr lang="en-US" sz="3200" i="1">
                            <a:latin typeface="Cambria Math" panose="02040503050406030204" pitchFamily="18" charset="0"/>
                          </a:rPr>
                          <m:t>𝒋</m:t>
                        </m:r>
                      </m:e>
                      <m:sup>
                        <m:r>
                          <a:rPr lang="en-US" sz="3200" b="0" i="1" smtClean="0">
                            <a:latin typeface="Cambria Math" panose="02040503050406030204" pitchFamily="18" charset="0"/>
                          </a:rPr>
                          <m:t>′</m:t>
                        </m:r>
                      </m:sup>
                    </m:sSup>
                  </m:oMath>
                </a14:m>
                <a:r>
                  <a:rPr lang="en-US" sz="3200" i="1" dirty="0">
                    <a:sym typeface="Wingdings"/>
                  </a:rPr>
                  <a:t> prefers </a:t>
                </a:r>
                <a14:m>
                  <m:oMath xmlns:m="http://schemas.openxmlformats.org/officeDocument/2006/math">
                    <m:r>
                      <a:rPr lang="en-US" sz="3200" b="1" i="1">
                        <a:latin typeface="Cambria Math" panose="02040503050406030204" pitchFamily="18" charset="0"/>
                      </a:rPr>
                      <m:t>𝒉</m:t>
                    </m:r>
                  </m:oMath>
                </a14:m>
                <a:r>
                  <a:rPr lang="en-US" sz="3200" i="1" dirty="0">
                    <a:sym typeface="Wingdings"/>
                  </a:rPr>
                  <a:t> to </a:t>
                </a:r>
                <a14:m>
                  <m:oMath xmlns:m="http://schemas.openxmlformats.org/officeDocument/2006/math">
                    <m:r>
                      <a:rPr lang="en-US" sz="3200" b="1" i="1">
                        <a:latin typeface="Cambria Math" panose="02040503050406030204" pitchFamily="18" charset="0"/>
                      </a:rPr>
                      <m:t>𝒉</m:t>
                    </m:r>
                    <m:r>
                      <a:rPr lang="en-US" sz="3200" b="1" i="1" smtClean="0">
                        <a:latin typeface="Cambria Math" panose="02040503050406030204" pitchFamily="18" charset="0"/>
                      </a:rPr>
                      <m:t>′</m:t>
                    </m:r>
                  </m:oMath>
                </a14:m>
                <a:endParaRPr lang="en-US" sz="3200" i="1" dirty="0">
                  <a:sym typeface="Wingdings"/>
                </a:endParaRPr>
              </a:p>
              <a:p>
                <a:pPr marL="457200" indent="-457200">
                  <a:buFont typeface="Arial"/>
                  <a:buChar char="•"/>
                </a:pPr>
                <a:r>
                  <a:rPr lang="en-US" sz="3200" dirty="0"/>
                  <a:t>Know </a:t>
                </a:r>
                <a14:m>
                  <m:oMath xmlns:m="http://schemas.openxmlformats.org/officeDocument/2006/math">
                    <m:r>
                      <a:rPr lang="en-US" sz="3200" b="1" i="1">
                        <a:latin typeface="Cambria Math" panose="02040503050406030204" pitchFamily="18" charset="0"/>
                      </a:rPr>
                      <m:t>𝒉</m:t>
                    </m:r>
                  </m:oMath>
                </a14:m>
                <a:r>
                  <a:rPr lang="en-US" sz="3200" i="1" dirty="0"/>
                  <a:t> </a:t>
                </a:r>
                <a:r>
                  <a:rPr lang="en-US" sz="3200" dirty="0"/>
                  <a:t>prefers</a:t>
                </a:r>
                <a:r>
                  <a:rPr lang="en-US" sz="3200" i="1" dirty="0"/>
                  <a:t> </a:t>
                </a:r>
                <a14:m>
                  <m:oMath xmlns:m="http://schemas.openxmlformats.org/officeDocument/2006/math">
                    <m:sSup>
                      <m:sSupPr>
                        <m:ctrlPr>
                          <a:rPr lang="en-US" sz="3200" b="0" i="1" smtClean="0">
                            <a:latin typeface="Cambria Math" panose="02040503050406030204" pitchFamily="18" charset="0"/>
                          </a:rPr>
                        </m:ctrlPr>
                      </m:sSupPr>
                      <m:e>
                        <m:r>
                          <a:rPr lang="en-US" sz="3200" i="1">
                            <a:latin typeface="Cambria Math" panose="02040503050406030204" pitchFamily="18" charset="0"/>
                          </a:rPr>
                          <m:t>𝒋</m:t>
                        </m:r>
                      </m:e>
                      <m:sup>
                        <m:r>
                          <a:rPr lang="en-US" sz="3200" b="0" i="1" smtClean="0">
                            <a:latin typeface="Cambria Math" panose="02040503050406030204" pitchFamily="18" charset="0"/>
                          </a:rPr>
                          <m:t>′</m:t>
                        </m:r>
                      </m:sup>
                    </m:sSup>
                  </m:oMath>
                </a14:m>
                <a:r>
                  <a:rPr lang="en-US" sz="3200" dirty="0"/>
                  <a:t> over </a:t>
                </a:r>
                <a14:m>
                  <m:oMath xmlns:m="http://schemas.openxmlformats.org/officeDocument/2006/math">
                    <m:r>
                      <a:rPr lang="en-US" sz="3200" i="1">
                        <a:latin typeface="Cambria Math" panose="02040503050406030204" pitchFamily="18" charset="0"/>
                      </a:rPr>
                      <m:t>𝒋</m:t>
                    </m:r>
                  </m:oMath>
                </a14:m>
                <a:r>
                  <a:rPr lang="en-US" sz="3200" dirty="0"/>
                  <a:t>, their jockey in </a:t>
                </a:r>
                <a14:m>
                  <m:oMath xmlns:m="http://schemas.openxmlformats.org/officeDocument/2006/math">
                    <m:r>
                      <a:rPr lang="en-US" sz="3200" i="1">
                        <a:latin typeface="Cambria Math" panose="02040503050406030204" pitchFamily="18" charset="0"/>
                      </a:rPr>
                      <m:t>𝑆</m:t>
                    </m:r>
                    <m:r>
                      <a:rPr lang="en-US" sz="3200" b="0" i="1" smtClean="0">
                        <a:latin typeface="Cambria Math" panose="02040503050406030204" pitchFamily="18" charset="0"/>
                      </a:rPr>
                      <m:t>′</m:t>
                    </m:r>
                  </m:oMath>
                </a14:m>
                <a:endParaRPr lang="en-US" sz="3200" dirty="0"/>
              </a:p>
              <a:p>
                <a:r>
                  <a:rPr lang="en-US" sz="3200" i="1" dirty="0"/>
                  <a:t>	</a:t>
                </a:r>
                <a:r>
                  <a:rPr lang="en-US" sz="3200" dirty="0">
                    <a:sym typeface="Wingdings"/>
                  </a:rPr>
                  <a:t> </a:t>
                </a:r>
                <a14:m>
                  <m:oMath xmlns:m="http://schemas.openxmlformats.org/officeDocument/2006/math">
                    <m:r>
                      <a:rPr lang="en-US" sz="3200" i="1">
                        <a:latin typeface="Cambria Math" panose="02040503050406030204" pitchFamily="18" charset="0"/>
                      </a:rPr>
                      <m:t>𝒋</m:t>
                    </m:r>
                    <m:r>
                      <a:rPr lang="en-US" sz="3200" b="0" i="1" smtClean="0">
                        <a:latin typeface="Cambria Math" panose="02040503050406030204" pitchFamily="18" charset="0"/>
                      </a:rPr>
                      <m:t>′</m:t>
                    </m:r>
                  </m:oMath>
                </a14:m>
                <a:r>
                  <a:rPr lang="en-US" sz="3200" dirty="0">
                    <a:sym typeface="Wingdings"/>
                  </a:rPr>
                  <a:t> and </a:t>
                </a:r>
                <a14:m>
                  <m:oMath xmlns:m="http://schemas.openxmlformats.org/officeDocument/2006/math">
                    <m:r>
                      <a:rPr lang="en-US" sz="3200" b="1" i="1">
                        <a:latin typeface="Cambria Math" panose="02040503050406030204" pitchFamily="18" charset="0"/>
                      </a:rPr>
                      <m:t>𝒉</m:t>
                    </m:r>
                  </m:oMath>
                </a14:m>
                <a:r>
                  <a:rPr lang="en-US" sz="3200" dirty="0">
                    <a:sym typeface="Wingdings"/>
                  </a:rPr>
                  <a:t> form a blocking pair in </a:t>
                </a:r>
                <a14:m>
                  <m:oMath xmlns:m="http://schemas.openxmlformats.org/officeDocument/2006/math">
                    <m:r>
                      <a:rPr lang="en-US" sz="3200" i="1">
                        <a:latin typeface="Cambria Math" panose="02040503050406030204" pitchFamily="18" charset="0"/>
                      </a:rPr>
                      <m:t>𝑆</m:t>
                    </m:r>
                    <m:r>
                      <a:rPr lang="en-US" sz="3200" b="0" i="1" smtClean="0">
                        <a:latin typeface="Cambria Math" panose="02040503050406030204" pitchFamily="18" charset="0"/>
                      </a:rPr>
                      <m:t>′</m:t>
                    </m:r>
                  </m:oMath>
                </a14:m>
                <a:r>
                  <a:rPr lang="en-US" sz="3200" dirty="0">
                    <a:sym typeface="Wingdings"/>
                  </a:rPr>
                  <a:t> &gt;&lt;</a:t>
                </a:r>
                <a:endParaRPr lang="en-US" sz="3200" i="1" dirty="0"/>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3B7AB83-7B25-DF4A-864A-6990A8A213BC}"/>
              </a:ext>
            </a:extLst>
          </p:cNvPr>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51660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Does a stable solution to the marriage problem always exist?</a:t>
            </a:r>
          </a:p>
          <a:p>
            <a:endParaRPr lang="en-US" dirty="0"/>
          </a:p>
          <a:p>
            <a:r>
              <a:rPr lang="en-US" dirty="0"/>
              <a:t>Can we compute such a solution efficiently?</a:t>
            </a:r>
          </a:p>
          <a:p>
            <a:endParaRPr lang="en-US" dirty="0"/>
          </a:p>
          <a:p>
            <a:r>
              <a:rPr lang="en-US" dirty="0"/>
              <a:t>Can we compute </a:t>
            </a:r>
            <a:r>
              <a:rPr lang="en-US" b="1" dirty="0"/>
              <a:t>the best </a:t>
            </a:r>
            <a:r>
              <a:rPr lang="en-US" dirty="0"/>
              <a:t>stable solution efficiently?</a:t>
            </a:r>
          </a:p>
        </p:txBody>
      </p:sp>
      <p:sp>
        <p:nvSpPr>
          <p:cNvPr id="2" name="Title 1"/>
          <p:cNvSpPr>
            <a:spLocks noGrp="1"/>
          </p:cNvSpPr>
          <p:nvPr>
            <p:ph type="title"/>
          </p:nvPr>
        </p:nvSpPr>
        <p:spPr/>
        <p:txBody>
          <a:bodyPr/>
          <a:lstStyle/>
          <a:p>
            <a:r>
              <a:rPr lang="en-US" dirty="0"/>
              <a:t>Recap: Some questions</a:t>
            </a:r>
          </a:p>
        </p:txBody>
      </p:sp>
      <p:pic>
        <p:nvPicPr>
          <p:cNvPr id="5" name="Picture 4"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01000" y="1447800"/>
            <a:ext cx="914400" cy="914400"/>
          </a:xfrm>
          <a:prstGeom prst="rect">
            <a:avLst/>
          </a:prstGeom>
        </p:spPr>
      </p:pic>
      <p:pic>
        <p:nvPicPr>
          <p:cNvPr id="11" name="Picture 10"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48400" y="2348240"/>
            <a:ext cx="914400" cy="914400"/>
          </a:xfrm>
          <a:prstGeom prst="rect">
            <a:avLst/>
          </a:prstGeom>
        </p:spPr>
      </p:pic>
      <p:sp>
        <p:nvSpPr>
          <p:cNvPr id="12" name="Down Arrow 11"/>
          <p:cNvSpPr/>
          <p:nvPr/>
        </p:nvSpPr>
        <p:spPr>
          <a:xfrm rot="517000">
            <a:off x="4113234" y="3908721"/>
            <a:ext cx="381000" cy="1066800"/>
          </a:xfrm>
          <a:prstGeom prst="down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p>
        </p:txBody>
      </p:sp>
      <p:sp>
        <p:nvSpPr>
          <p:cNvPr id="14" name="Rounded Rectangle 13"/>
          <p:cNvSpPr/>
          <p:nvPr/>
        </p:nvSpPr>
        <p:spPr>
          <a:xfrm>
            <a:off x="914400" y="5181600"/>
            <a:ext cx="7315200" cy="1143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For one side of the market.  What about the other side?</a:t>
            </a:r>
          </a:p>
        </p:txBody>
      </p:sp>
      <p:pic>
        <p:nvPicPr>
          <p:cNvPr id="8" name="Picture 7" descr="check_mark.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5868" y="3262640"/>
            <a:ext cx="914400" cy="914400"/>
          </a:xfrm>
          <a:prstGeom prst="rect">
            <a:avLst/>
          </a:prstGeom>
        </p:spPr>
      </p:pic>
      <p:sp>
        <p:nvSpPr>
          <p:cNvPr id="4" name="TextBox 3"/>
          <p:cNvSpPr txBox="1"/>
          <p:nvPr/>
        </p:nvSpPr>
        <p:spPr>
          <a:xfrm>
            <a:off x="7997868" y="3196620"/>
            <a:ext cx="304800" cy="523220"/>
          </a:xfrm>
          <a:prstGeom prst="rect">
            <a:avLst/>
          </a:prstGeom>
          <a:noFill/>
        </p:spPr>
        <p:txBody>
          <a:bodyPr wrap="square" rtlCol="0">
            <a:spAutoFit/>
          </a:bodyPr>
          <a:lstStyle/>
          <a:p>
            <a:r>
              <a:rPr lang="en-US" sz="2800" dirty="0"/>
              <a:t>*</a:t>
            </a:r>
          </a:p>
        </p:txBody>
      </p:sp>
      <p:sp>
        <p:nvSpPr>
          <p:cNvPr id="6" name="Slide Number Placeholder 5">
            <a:extLst>
              <a:ext uri="{FF2B5EF4-FFF2-40B4-BE49-F238E27FC236}">
                <a16:creationId xmlns:a16="http://schemas.microsoft.com/office/drawing/2014/main" id="{833345F1-8E9B-DA40-BC22-3C41CED231EE}"/>
              </a:ext>
            </a:extLst>
          </p:cNvPr>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31632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3">
                                            <p:txEl>
                                              <p:pRg st="0" end="0"/>
                                            </p:txEl>
                                          </p:spTgt>
                                        </p:tgtEl>
                                        <p:attrNameLst>
                                          <p:attrName>style.opacity</p:attrName>
                                        </p:attrNameLst>
                                      </p:cBhvr>
                                      <p:to>
                                        <p:strVal val="0.5"/>
                                      </p:to>
                                    </p:set>
                                    <p:animEffect filter="image" prLst="opacity: 0.5">
                                      <p:cBhvr rctx="IE">
                                        <p:cTn id="7" dur="indefinite"/>
                                        <p:tgtEl>
                                          <p:spTgt spid="3">
                                            <p:txEl>
                                              <p:pRg st="0" end="0"/>
                                            </p:txEl>
                                          </p:spTgt>
                                        </p:tgtEl>
                                      </p:cBhvr>
                                    </p:animEffec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9" presetClass="emph" presetSubtype="0" nodeType="withEffect">
                                  <p:stCondLst>
                                    <p:cond delay="0"/>
                                  </p:stCondLst>
                                  <p:childTnLst>
                                    <p:set>
                                      <p:cBhvr rctx="PPT">
                                        <p:cTn id="14" dur="indefinite"/>
                                        <p:tgtEl>
                                          <p:spTgt spid="3">
                                            <p:txEl>
                                              <p:pRg st="2" end="2"/>
                                            </p:txEl>
                                          </p:spTgt>
                                        </p:tgtEl>
                                        <p:attrNameLst>
                                          <p:attrName>style.opacity</p:attrName>
                                        </p:attrNameLst>
                                      </p:cBhvr>
                                      <p:to>
                                        <p:strVal val="0.5"/>
                                      </p:to>
                                    </p:set>
                                    <p:animEffect filter="image" prLst="opacity: 0.5">
                                      <p:cBhvr rctx="IE">
                                        <p:cTn id="15" dur="indefinite"/>
                                        <p:tgtEl>
                                          <p:spTgt spid="3">
                                            <p:txEl>
                                              <p:pRg st="2" end="2"/>
                                            </p:txEl>
                                          </p:spTgt>
                                        </p:tgtEl>
                                      </p:cBhvr>
                                    </p:animEffect>
                                  </p:childTnLst>
                                </p:cTn>
                              </p:par>
                              <p:par>
                                <p:cTn id="16" presetID="9" presetClass="emph" presetSubtype="0" nodeType="withEffect">
                                  <p:stCondLst>
                                    <p:cond delay="0"/>
                                  </p:stCondLst>
                                  <p:childTnLst>
                                    <p:set>
                                      <p:cBhvr rctx="PPT">
                                        <p:cTn id="17" dur="indefinite"/>
                                        <p:tgtEl>
                                          <p:spTgt spid="11"/>
                                        </p:tgtEl>
                                        <p:attrNameLst>
                                          <p:attrName>style.opacity</p:attrName>
                                        </p:attrNameLst>
                                      </p:cBhvr>
                                      <p:to>
                                        <p:strVal val="0.5"/>
                                      </p:to>
                                    </p:set>
                                    <p:animEffect filter="image" prLst="opacity: 0.5">
                                      <p:cBhvr rctx="IE">
                                        <p:cTn id="18" dur="indefinite"/>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animBg="1"/>
      <p:bldP spid="14"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228600"/>
            <a:ext cx="85344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GS – with the jockey proposing – results in a horse-pessimal matching</a:t>
            </a:r>
          </a:p>
        </p:txBody>
      </p:sp>
      <mc:AlternateContent xmlns:mc="http://schemas.openxmlformats.org/markup-compatibility/2006" xmlns:a14="http://schemas.microsoft.com/office/drawing/2010/main">
        <mc:Choice Requires="a14">
          <p:sp>
            <p:nvSpPr>
              <p:cNvPr id="5" name="Rounded Rectangle 4"/>
              <p:cNvSpPr/>
              <p:nvPr/>
            </p:nvSpPr>
            <p:spPr>
              <a:xfrm>
                <a:off x="304800" y="2286000"/>
                <a:ext cx="8534400" cy="43434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4000" b="1" dirty="0"/>
                  <a:t>Proof by contradiction:</a:t>
                </a:r>
                <a:endParaRPr lang="en-US" sz="3200" i="1" dirty="0"/>
              </a:p>
              <a:p>
                <a:pPr marL="457200" indent="-457200">
                  <a:buFont typeface="Arial"/>
                  <a:buChar char="•"/>
                </a:pPr>
                <a14:m>
                  <m:oMath xmlns:m="http://schemas.openxmlformats.org/officeDocument/2006/math">
                    <m:r>
                      <a:rPr lang="en-US" sz="2800" i="1">
                        <a:latin typeface="Cambria Math" panose="02040503050406030204" pitchFamily="18" charset="0"/>
                      </a:rPr>
                      <m:t>𝒋</m:t>
                    </m:r>
                  </m:oMath>
                </a14:m>
                <a:r>
                  <a:rPr lang="en-US" sz="2800" dirty="0"/>
                  <a:t> and </a:t>
                </a:r>
                <a14:m>
                  <m:oMath xmlns:m="http://schemas.openxmlformats.org/officeDocument/2006/math">
                    <m:r>
                      <a:rPr lang="en-US" sz="2800" b="1" i="1">
                        <a:latin typeface="Cambria Math" panose="02040503050406030204" pitchFamily="18" charset="0"/>
                      </a:rPr>
                      <m:t>𝒉</m:t>
                    </m:r>
                  </m:oMath>
                </a14:m>
                <a:r>
                  <a:rPr lang="en-US" sz="2800" i="1" dirty="0"/>
                  <a:t> </a:t>
                </a:r>
                <a:r>
                  <a:rPr lang="en-US" sz="2800" dirty="0"/>
                  <a:t>matched in </a:t>
                </a:r>
                <a14:m>
                  <m:oMath xmlns:m="http://schemas.openxmlformats.org/officeDocument/2006/math">
                    <m:r>
                      <a:rPr lang="en-US" sz="2800" i="1">
                        <a:latin typeface="Cambria Math" panose="02040503050406030204" pitchFamily="18" charset="0"/>
                      </a:rPr>
                      <m:t>𝑆</m:t>
                    </m:r>
                  </m:oMath>
                </a14:m>
                <a:r>
                  <a:rPr lang="en-US" sz="2800" dirty="0"/>
                  <a:t>, </a:t>
                </a:r>
                <a14:m>
                  <m:oMath xmlns:m="http://schemas.openxmlformats.org/officeDocument/2006/math">
                    <m:r>
                      <a:rPr lang="en-US" sz="2800" i="1">
                        <a:latin typeface="Cambria Math" panose="02040503050406030204" pitchFamily="18" charset="0"/>
                      </a:rPr>
                      <m:t>𝒋</m:t>
                    </m:r>
                  </m:oMath>
                </a14:m>
                <a:r>
                  <a:rPr lang="en-US" sz="2800" dirty="0"/>
                  <a:t> is not worst valid</a:t>
                </a:r>
              </a:p>
              <a:p>
                <a:pPr marL="457200" indent="-457200">
                  <a:buFont typeface="Arial"/>
                  <a:buChar char="•"/>
                </a:pPr>
                <a:r>
                  <a:rPr lang="en-US" sz="2800" dirty="0">
                    <a:sym typeface="Wingdings"/>
                  </a:rPr>
                  <a:t> </a:t>
                </a:r>
                <a:r>
                  <a:rPr lang="en-US" sz="2800" dirty="0"/>
                  <a:t>exists stable </a:t>
                </a:r>
                <a14:m>
                  <m:oMath xmlns:m="http://schemas.openxmlformats.org/officeDocument/2006/math">
                    <m:r>
                      <a:rPr lang="en-US" sz="2800" i="1">
                        <a:latin typeface="Cambria Math" panose="02040503050406030204" pitchFamily="18" charset="0"/>
                      </a:rPr>
                      <m:t>𝑆</m:t>
                    </m:r>
                    <m:r>
                      <a:rPr lang="en-US" sz="2800" b="0" i="1" smtClean="0">
                        <a:latin typeface="Cambria Math" panose="02040503050406030204" pitchFamily="18" charset="0"/>
                      </a:rPr>
                      <m:t>′</m:t>
                    </m:r>
                  </m:oMath>
                </a14:m>
                <a:r>
                  <a:rPr lang="en-US" sz="2800" dirty="0"/>
                  <a:t> with </a:t>
                </a:r>
                <a14:m>
                  <m:oMath xmlns:m="http://schemas.openxmlformats.org/officeDocument/2006/math">
                    <m:r>
                      <a:rPr lang="en-US" sz="2800" b="1" i="1">
                        <a:latin typeface="Cambria Math" panose="02040503050406030204" pitchFamily="18" charset="0"/>
                      </a:rPr>
                      <m:t>𝒉</m:t>
                    </m:r>
                  </m:oMath>
                </a14:m>
                <a:r>
                  <a:rPr lang="en-US" sz="2800" dirty="0"/>
                  <a:t> paired to </a:t>
                </a:r>
                <a14:m>
                  <m:oMath xmlns:m="http://schemas.openxmlformats.org/officeDocument/2006/math">
                    <m:sSup>
                      <m:sSupPr>
                        <m:ctrlPr>
                          <a:rPr lang="en-US" sz="2800" b="0" i="1" smtClean="0">
                            <a:latin typeface="Cambria Math" panose="02040503050406030204" pitchFamily="18" charset="0"/>
                          </a:rPr>
                        </m:ctrlPr>
                      </m:sSupPr>
                      <m:e>
                        <m:r>
                          <a:rPr lang="en-US" sz="2800" i="1">
                            <a:latin typeface="Cambria Math" panose="02040503050406030204" pitchFamily="18" charset="0"/>
                          </a:rPr>
                          <m:t>𝒋</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&lt;</m:t>
                    </m:r>
                    <m:r>
                      <a:rPr lang="en-US" sz="2800" i="1">
                        <a:latin typeface="Cambria Math" panose="02040503050406030204" pitchFamily="18" charset="0"/>
                      </a:rPr>
                      <m:t>𝒋</m:t>
                    </m:r>
                  </m:oMath>
                </a14:m>
                <a:endParaRPr lang="en-US" sz="2800" i="1" dirty="0"/>
              </a:p>
              <a:p>
                <a:pPr marL="457200" indent="-457200">
                  <a:buFont typeface="Arial"/>
                  <a:buChar char="•"/>
                </a:pPr>
                <a:r>
                  <a:rPr lang="en-US" sz="2800" dirty="0"/>
                  <a:t>Let </a:t>
                </a:r>
                <a14:m>
                  <m:oMath xmlns:m="http://schemas.openxmlformats.org/officeDocument/2006/math">
                    <m:r>
                      <a:rPr lang="en-US" sz="2800" b="1" i="1">
                        <a:latin typeface="Cambria Math" panose="02040503050406030204" pitchFamily="18" charset="0"/>
                      </a:rPr>
                      <m:t>𝒉</m:t>
                    </m:r>
                    <m:r>
                      <a:rPr lang="en-US" sz="2800" b="1" i="1" smtClean="0">
                        <a:latin typeface="Cambria Math" panose="02040503050406030204" pitchFamily="18" charset="0"/>
                      </a:rPr>
                      <m:t>′</m:t>
                    </m:r>
                  </m:oMath>
                </a14:m>
                <a:r>
                  <a:rPr lang="en-US" sz="2800" dirty="0"/>
                  <a:t> be partner of </a:t>
                </a:r>
                <a14:m>
                  <m:oMath xmlns:m="http://schemas.openxmlformats.org/officeDocument/2006/math">
                    <m:r>
                      <a:rPr lang="en-US" sz="2800" i="1">
                        <a:latin typeface="Cambria Math" panose="02040503050406030204" pitchFamily="18" charset="0"/>
                      </a:rPr>
                      <m:t>𝒋</m:t>
                    </m:r>
                  </m:oMath>
                </a14:m>
                <a:r>
                  <a:rPr lang="en-US" sz="2800" dirty="0"/>
                  <a:t> in </a:t>
                </a:r>
                <a14:m>
                  <m:oMath xmlns:m="http://schemas.openxmlformats.org/officeDocument/2006/math">
                    <m:r>
                      <a:rPr lang="en-US" sz="2800" i="1">
                        <a:latin typeface="Cambria Math" panose="02040503050406030204" pitchFamily="18" charset="0"/>
                      </a:rPr>
                      <m:t>𝑆</m:t>
                    </m:r>
                  </m:oMath>
                </a14:m>
                <a:endParaRPr lang="en-US" sz="2800" dirty="0"/>
              </a:p>
              <a:p>
                <a:pPr marL="457200" indent="-457200">
                  <a:buFont typeface="Arial"/>
                  <a:buChar char="•"/>
                </a:pPr>
                <a14:m>
                  <m:oMath xmlns:m="http://schemas.openxmlformats.org/officeDocument/2006/math">
                    <m:r>
                      <a:rPr lang="en-US" sz="2800" i="1">
                        <a:latin typeface="Cambria Math" panose="02040503050406030204" pitchFamily="18" charset="0"/>
                      </a:rPr>
                      <m:t>𝒋</m:t>
                    </m:r>
                  </m:oMath>
                </a14:m>
                <a:r>
                  <a:rPr lang="en-US" sz="2800" dirty="0"/>
                  <a:t> prefers to </a:t>
                </a:r>
                <a14:m>
                  <m:oMath xmlns:m="http://schemas.openxmlformats.org/officeDocument/2006/math">
                    <m:r>
                      <a:rPr lang="en-US" sz="2800" b="1" i="1">
                        <a:latin typeface="Cambria Math" panose="02040503050406030204" pitchFamily="18" charset="0"/>
                      </a:rPr>
                      <m:t>𝒉</m:t>
                    </m:r>
                  </m:oMath>
                </a14:m>
                <a:r>
                  <a:rPr lang="en-US" sz="2800" dirty="0"/>
                  <a:t> to </a:t>
                </a:r>
                <a14:m>
                  <m:oMath xmlns:m="http://schemas.openxmlformats.org/officeDocument/2006/math">
                    <m:r>
                      <a:rPr lang="en-US" sz="2800" b="1" i="1">
                        <a:latin typeface="Cambria Math" panose="02040503050406030204" pitchFamily="18" charset="0"/>
                      </a:rPr>
                      <m:t>𝒉</m:t>
                    </m:r>
                    <m:r>
                      <a:rPr lang="en-US" sz="2800" b="1" i="1" smtClean="0">
                        <a:latin typeface="Cambria Math" panose="02040503050406030204" pitchFamily="18" charset="0"/>
                      </a:rPr>
                      <m:t>′</m:t>
                    </m:r>
                  </m:oMath>
                </a14:m>
                <a:r>
                  <a:rPr lang="en-US" sz="2800" dirty="0"/>
                  <a:t> (by man-optimality)</a:t>
                </a:r>
              </a:p>
              <a:p>
                <a:pPr marL="457200" indent="-457200">
                  <a:buFont typeface="Arial"/>
                  <a:buChar char="•"/>
                </a:pPr>
                <a:r>
                  <a:rPr lang="en-US" sz="2800" i="1" dirty="0">
                    <a:sym typeface="Wingdings"/>
                  </a:rPr>
                  <a:t> </a:t>
                </a:r>
                <a14:m>
                  <m:oMath xmlns:m="http://schemas.openxmlformats.org/officeDocument/2006/math">
                    <m:r>
                      <a:rPr lang="en-US" sz="2800" i="1">
                        <a:latin typeface="Cambria Math" panose="02040503050406030204" pitchFamily="18" charset="0"/>
                      </a:rPr>
                      <m:t>𝒋</m:t>
                    </m:r>
                  </m:oMath>
                </a14:m>
                <a:r>
                  <a:rPr lang="en-US" sz="2800" i="1" dirty="0">
                    <a:sym typeface="Wingdings"/>
                  </a:rPr>
                  <a:t> </a:t>
                </a:r>
                <a:r>
                  <a:rPr lang="en-US" sz="2800" dirty="0">
                    <a:sym typeface="Wingdings"/>
                  </a:rPr>
                  <a:t>and </a:t>
                </a:r>
                <a14:m>
                  <m:oMath xmlns:m="http://schemas.openxmlformats.org/officeDocument/2006/math">
                    <m:r>
                      <a:rPr lang="en-US" sz="2800" b="1" i="1">
                        <a:latin typeface="Cambria Math" panose="02040503050406030204" pitchFamily="18" charset="0"/>
                      </a:rPr>
                      <m:t>𝒉</m:t>
                    </m:r>
                  </m:oMath>
                </a14:m>
                <a:r>
                  <a:rPr lang="en-US" sz="2800" dirty="0">
                    <a:sym typeface="Wingdings"/>
                  </a:rPr>
                  <a:t> form blocking pair in </a:t>
                </a:r>
                <a14:m>
                  <m:oMath xmlns:m="http://schemas.openxmlformats.org/officeDocument/2006/math">
                    <m:r>
                      <a:rPr lang="en-US" sz="2800" i="1">
                        <a:latin typeface="Cambria Math" panose="02040503050406030204" pitchFamily="18" charset="0"/>
                      </a:rPr>
                      <m:t>𝑆</m:t>
                    </m:r>
                  </m:oMath>
                </a14:m>
                <a:r>
                  <a:rPr lang="en-US" sz="2800" dirty="0">
                    <a:sym typeface="Wingdings"/>
                  </a:rPr>
                  <a:t>’  &gt;&lt;</a:t>
                </a:r>
                <a:endParaRPr lang="en-US" sz="3200" i="1" dirty="0"/>
              </a:p>
            </p:txBody>
          </p:sp>
        </mc:Choice>
        <mc:Fallback xmlns="">
          <p:sp>
            <p:nvSpPr>
              <p:cNvPr id="5" name="Rounded Rectangle 4"/>
              <p:cNvSpPr>
                <a:spLocks noRot="1" noChangeAspect="1" noMove="1" noResize="1" noEditPoints="1" noAdjustHandles="1" noChangeArrowheads="1" noChangeShapeType="1" noTextEdit="1"/>
              </p:cNvSpPr>
              <p:nvPr/>
            </p:nvSpPr>
            <p:spPr>
              <a:xfrm>
                <a:off x="304800" y="2286000"/>
                <a:ext cx="8534400" cy="4343400"/>
              </a:xfrm>
              <a:prstGeom prst="roundRect">
                <a:avLst/>
              </a:prstGeom>
              <a:blipFill>
                <a:blip r:embed="rId2"/>
                <a:stretch>
                  <a:fillRect/>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44BB5-1CCD-E243-A1CA-00DF64C1E95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82854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Incentive issues</a:t>
            </a:r>
          </a:p>
        </p:txBody>
      </p:sp>
      <p:sp>
        <p:nvSpPr>
          <p:cNvPr id="3" name="Content Placeholder 2"/>
          <p:cNvSpPr>
            <a:spLocks noGrp="1"/>
          </p:cNvSpPr>
          <p:nvPr>
            <p:ph idx="1"/>
          </p:nvPr>
        </p:nvSpPr>
        <p:spPr>
          <a:xfrm>
            <a:off x="457200" y="1600200"/>
            <a:ext cx="8229600" cy="1828800"/>
          </a:xfrm>
        </p:spPr>
        <p:txBody>
          <a:bodyPr>
            <a:normAutofit/>
          </a:bodyPr>
          <a:lstStyle/>
          <a:p>
            <a:r>
              <a:rPr lang="en-US" dirty="0"/>
              <a:t>Can either side benefit by misreporting?</a:t>
            </a:r>
          </a:p>
          <a:p>
            <a:pPr lvl="1"/>
            <a:r>
              <a:rPr lang="en-US" dirty="0"/>
              <a:t>(Slight extension for rest of talk: participants can mark possible matches as unacceptable – a form of preference list truncation)</a:t>
            </a:r>
          </a:p>
        </p:txBody>
      </p:sp>
      <p:sp>
        <p:nvSpPr>
          <p:cNvPr id="7" name="Rounded Rectangle 6"/>
          <p:cNvSpPr/>
          <p:nvPr/>
        </p:nvSpPr>
        <p:spPr>
          <a:xfrm>
            <a:off x="457200" y="2895600"/>
            <a:ext cx="8229600" cy="30480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600" dirty="0"/>
              <a:t>Any algorithm that yields a jockey- (horse-)optimal matching</a:t>
            </a:r>
            <a:br>
              <a:rPr lang="en-US" sz="3600" dirty="0"/>
            </a:br>
            <a:r>
              <a:rPr lang="en-US" sz="3600" dirty="0">
                <a:sym typeface="Wingdings"/>
              </a:rPr>
              <a:t></a:t>
            </a:r>
            <a:br>
              <a:rPr lang="en-US" sz="3600" dirty="0">
                <a:sym typeface="Wingdings"/>
              </a:rPr>
            </a:br>
            <a:r>
              <a:rPr lang="en-US" sz="3600" dirty="0">
                <a:sym typeface="Wingdings"/>
              </a:rPr>
              <a:t>truthful revelation by jockeys (horses) is dominant strategy [Roth 1982]</a:t>
            </a:r>
            <a:endParaRPr lang="en-US" sz="3600" dirty="0"/>
          </a:p>
        </p:txBody>
      </p:sp>
      <p:sp>
        <p:nvSpPr>
          <p:cNvPr id="4" name="Slide Number Placeholder 3">
            <a:extLst>
              <a:ext uri="{FF2B5EF4-FFF2-40B4-BE49-F238E27FC236}">
                <a16:creationId xmlns:a16="http://schemas.microsoft.com/office/drawing/2014/main" id="{0A1AF4C2-E5B3-B54B-9F58-0CB107A6F896}"/>
              </a:ext>
            </a:extLst>
          </p:cNvPr>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154771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457200" y="245872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tc>
                <a:tc>
                  <a:txBody>
                    <a:bodyPr/>
                    <a:lstStyle/>
                    <a:p>
                      <a:r>
                        <a:rPr lang="en-US" dirty="0"/>
                        <a:t>Donkey</a:t>
                      </a:r>
                    </a:p>
                  </a:txBody>
                  <a:tcPr/>
                </a:tc>
                <a:tc>
                  <a:txBody>
                    <a:bodyPr/>
                    <a:lstStyle/>
                    <a:p>
                      <a:r>
                        <a:rPr lang="en-US" dirty="0"/>
                        <a:t>Spirit</a:t>
                      </a:r>
                    </a:p>
                  </a:txBody>
                  <a:tcPr/>
                </a:tc>
                <a:extLst>
                  <a:ext uri="{0D108BD9-81ED-4DB2-BD59-A6C34878D82A}">
                    <a16:rowId xmlns:a16="http://schemas.microsoft.com/office/drawing/2014/main" val="10000"/>
                  </a:ext>
                </a:extLst>
              </a:tr>
              <a:tr h="370840">
                <a:tc>
                  <a:txBody>
                    <a:bodyPr/>
                    <a:lstStyle/>
                    <a:p>
                      <a:r>
                        <a:rPr lang="en-US" dirty="0"/>
                        <a:t>Bob</a:t>
                      </a:r>
                    </a:p>
                  </a:txBody>
                  <a:tcPr/>
                </a:tc>
                <a:tc>
                  <a:txBody>
                    <a:bodyPr/>
                    <a:lstStyle/>
                    <a:p>
                      <a:r>
                        <a:rPr lang="en-US" dirty="0"/>
                        <a:t>Spirit</a:t>
                      </a:r>
                    </a:p>
                  </a:txBody>
                  <a:tcPr/>
                </a:tc>
                <a:tc>
                  <a:txBody>
                    <a:bodyPr/>
                    <a:lstStyle/>
                    <a:p>
                      <a:r>
                        <a:rPr lang="en-US" dirty="0"/>
                        <a:t>Donkey</a:t>
                      </a:r>
                    </a:p>
                  </a:txBody>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nvGraphicFramePr>
        <p:xfrm>
          <a:off x="4495800" y="245872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tc>
                <a:tc>
                  <a:txBody>
                    <a:bodyPr/>
                    <a:lstStyle/>
                    <a:p>
                      <a:r>
                        <a:rPr lang="en-US" dirty="0"/>
                        <a:t>Bob</a:t>
                      </a:r>
                    </a:p>
                  </a:txBody>
                  <a:tcPr/>
                </a:tc>
                <a:tc>
                  <a:txBody>
                    <a:bodyPr/>
                    <a:lstStyle/>
                    <a:p>
                      <a:r>
                        <a:rPr lang="en-US" dirty="0"/>
                        <a:t>Alice</a:t>
                      </a:r>
                    </a:p>
                  </a:txBody>
                  <a:tcPr/>
                </a:tc>
                <a:extLst>
                  <a:ext uri="{0D108BD9-81ED-4DB2-BD59-A6C34878D82A}">
                    <a16:rowId xmlns:a16="http://schemas.microsoft.com/office/drawing/2014/main" val="10000"/>
                  </a:ext>
                </a:extLst>
              </a:tr>
              <a:tr h="370840">
                <a:tc>
                  <a:txBody>
                    <a:bodyPr/>
                    <a:lstStyle/>
                    <a:p>
                      <a:r>
                        <a:rPr lang="en-US" dirty="0"/>
                        <a:t>Spirit</a:t>
                      </a:r>
                    </a:p>
                  </a:txBody>
                  <a:tcPr/>
                </a:tc>
                <a:tc>
                  <a:txBody>
                    <a:bodyPr/>
                    <a:lstStyle/>
                    <a:p>
                      <a:r>
                        <a:rPr lang="en-US" dirty="0"/>
                        <a:t>Alice</a:t>
                      </a:r>
                    </a:p>
                  </a:txBody>
                  <a:tcPr/>
                </a:tc>
                <a:tc>
                  <a:txBody>
                    <a:bodyPr/>
                    <a:lstStyle/>
                    <a:p>
                      <a:r>
                        <a:rPr lang="en-US" dirty="0"/>
                        <a:t>Bob</a:t>
                      </a:r>
                    </a:p>
                  </a:txBody>
                  <a:tcPr/>
                </a:tc>
                <a:extLst>
                  <a:ext uri="{0D108BD9-81ED-4DB2-BD59-A6C34878D82A}">
                    <a16:rowId xmlns:a16="http://schemas.microsoft.com/office/drawing/2014/main" val="10001"/>
                  </a:ext>
                </a:extLst>
              </a:tr>
            </a:tbl>
          </a:graphicData>
        </a:graphic>
      </p:graphicFrame>
      <p:sp>
        <p:nvSpPr>
          <p:cNvPr id="6" name="Rounded Rectangle 5"/>
          <p:cNvSpPr/>
          <p:nvPr/>
        </p:nvSpPr>
        <p:spPr>
          <a:xfrm>
            <a:off x="457200" y="228600"/>
            <a:ext cx="8229600" cy="16002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500" dirty="0"/>
              <a:t>In GS with jockey proposing, horses can benefit by misreporting preferences</a:t>
            </a:r>
          </a:p>
        </p:txBody>
      </p:sp>
      <p:graphicFrame>
        <p:nvGraphicFramePr>
          <p:cNvPr id="7" name="Table 6"/>
          <p:cNvGraphicFramePr>
            <a:graphicFrameLocks noGrp="1"/>
          </p:cNvGraphicFramePr>
          <p:nvPr/>
        </p:nvGraphicFramePr>
        <p:xfrm>
          <a:off x="457200" y="335280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solidFill>
                      <a:srgbClr val="C0504D"/>
                    </a:solidFill>
                  </a:tcPr>
                </a:tc>
                <a:tc>
                  <a:txBody>
                    <a:bodyPr/>
                    <a:lstStyle/>
                    <a:p>
                      <a:r>
                        <a:rPr lang="en-US" dirty="0"/>
                        <a:t>Donkey</a:t>
                      </a:r>
                    </a:p>
                  </a:txBody>
                  <a:tcPr>
                    <a:solidFill>
                      <a:srgbClr val="C0504D"/>
                    </a:solidFill>
                  </a:tcPr>
                </a:tc>
                <a:tc>
                  <a:txBody>
                    <a:bodyPr/>
                    <a:lstStyle/>
                    <a:p>
                      <a:r>
                        <a:rPr lang="en-US" dirty="0"/>
                        <a:t>Spirit</a:t>
                      </a:r>
                    </a:p>
                  </a:txBody>
                  <a:tcPr/>
                </a:tc>
                <a:extLst>
                  <a:ext uri="{0D108BD9-81ED-4DB2-BD59-A6C34878D82A}">
                    <a16:rowId xmlns:a16="http://schemas.microsoft.com/office/drawing/2014/main" val="10000"/>
                  </a:ext>
                </a:extLst>
              </a:tr>
              <a:tr h="370840">
                <a:tc>
                  <a:txBody>
                    <a:bodyPr/>
                    <a:lstStyle/>
                    <a:p>
                      <a:r>
                        <a:rPr lang="en-US" dirty="0"/>
                        <a:t>Bob</a:t>
                      </a:r>
                    </a:p>
                  </a:txBody>
                  <a:tcPr>
                    <a:solidFill>
                      <a:srgbClr val="C0504D"/>
                    </a:solidFill>
                  </a:tcPr>
                </a:tc>
                <a:tc>
                  <a:txBody>
                    <a:bodyPr/>
                    <a:lstStyle/>
                    <a:p>
                      <a:r>
                        <a:rPr lang="en-US" dirty="0"/>
                        <a:t>Spirit</a:t>
                      </a:r>
                    </a:p>
                  </a:txBody>
                  <a:tcPr>
                    <a:solidFill>
                      <a:srgbClr val="C0504D"/>
                    </a:solidFill>
                  </a:tcPr>
                </a:tc>
                <a:tc>
                  <a:txBody>
                    <a:bodyPr/>
                    <a:lstStyle/>
                    <a:p>
                      <a:r>
                        <a:rPr lang="en-US" dirty="0"/>
                        <a:t>Donkey</a:t>
                      </a:r>
                    </a:p>
                  </a:txBody>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nvGraphicFramePr>
        <p:xfrm>
          <a:off x="4495800" y="335280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solidFill>
                      <a:srgbClr val="C0504D"/>
                    </a:solidFill>
                  </a:tcPr>
                </a:tc>
                <a:tc>
                  <a:txBody>
                    <a:bodyPr/>
                    <a:lstStyle/>
                    <a:p>
                      <a:r>
                        <a:rPr lang="en-US" dirty="0"/>
                        <a:t>Bob</a:t>
                      </a:r>
                    </a:p>
                  </a:txBody>
                  <a:tcPr/>
                </a:tc>
                <a:tc>
                  <a:txBody>
                    <a:bodyPr/>
                    <a:lstStyle/>
                    <a:p>
                      <a:r>
                        <a:rPr lang="en-US" dirty="0"/>
                        <a:t>Alice</a:t>
                      </a:r>
                    </a:p>
                  </a:txBody>
                  <a:tcPr>
                    <a:solidFill>
                      <a:srgbClr val="C0504D"/>
                    </a:solidFill>
                  </a:tcPr>
                </a:tc>
                <a:extLst>
                  <a:ext uri="{0D108BD9-81ED-4DB2-BD59-A6C34878D82A}">
                    <a16:rowId xmlns:a16="http://schemas.microsoft.com/office/drawing/2014/main" val="10000"/>
                  </a:ext>
                </a:extLst>
              </a:tr>
              <a:tr h="370840">
                <a:tc>
                  <a:txBody>
                    <a:bodyPr/>
                    <a:lstStyle/>
                    <a:p>
                      <a:r>
                        <a:rPr lang="en-US" dirty="0"/>
                        <a:t>Spirit</a:t>
                      </a:r>
                    </a:p>
                  </a:txBody>
                  <a:tcPr>
                    <a:solidFill>
                      <a:srgbClr val="C0504D"/>
                    </a:solidFill>
                  </a:tcPr>
                </a:tc>
                <a:tc>
                  <a:txBody>
                    <a:bodyPr/>
                    <a:lstStyle/>
                    <a:p>
                      <a:r>
                        <a:rPr lang="en-US" dirty="0"/>
                        <a:t>Alice</a:t>
                      </a:r>
                    </a:p>
                  </a:txBody>
                  <a:tcPr/>
                </a:tc>
                <a:tc>
                  <a:txBody>
                    <a:bodyPr/>
                    <a:lstStyle/>
                    <a:p>
                      <a:r>
                        <a:rPr lang="en-US" dirty="0"/>
                        <a:t>Bob</a:t>
                      </a:r>
                    </a:p>
                  </a:txBody>
                  <a:tcPr>
                    <a:solidFill>
                      <a:srgbClr val="C0504D"/>
                    </a:solidFill>
                  </a:tcPr>
                </a:tc>
                <a:extLst>
                  <a:ext uri="{0D108BD9-81ED-4DB2-BD59-A6C34878D82A}">
                    <a16:rowId xmlns:a16="http://schemas.microsoft.com/office/drawing/2014/main" val="10001"/>
                  </a:ext>
                </a:extLst>
              </a:tr>
            </a:tbl>
          </a:graphicData>
        </a:graphic>
      </p:graphicFrame>
      <p:cxnSp>
        <p:nvCxnSpPr>
          <p:cNvPr id="10" name="Straight Connector 9"/>
          <p:cNvCxnSpPr/>
          <p:nvPr/>
        </p:nvCxnSpPr>
        <p:spPr>
          <a:xfrm>
            <a:off x="114300" y="4191000"/>
            <a:ext cx="8915400"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590800" y="1981200"/>
            <a:ext cx="3962400" cy="369332"/>
          </a:xfrm>
          <a:prstGeom prst="rect">
            <a:avLst/>
          </a:prstGeom>
          <a:noFill/>
        </p:spPr>
        <p:txBody>
          <a:bodyPr wrap="square" rtlCol="0">
            <a:spAutoFit/>
          </a:bodyPr>
          <a:lstStyle/>
          <a:p>
            <a:pPr algn="ctr"/>
            <a:r>
              <a:rPr lang="en-US" dirty="0"/>
              <a:t>Truthful reporting</a:t>
            </a:r>
          </a:p>
        </p:txBody>
      </p:sp>
      <p:sp>
        <p:nvSpPr>
          <p:cNvPr id="13" name="TextBox 12"/>
          <p:cNvSpPr txBox="1"/>
          <p:nvPr/>
        </p:nvSpPr>
        <p:spPr>
          <a:xfrm>
            <a:off x="2590800" y="4267200"/>
            <a:ext cx="3962400" cy="369332"/>
          </a:xfrm>
          <a:prstGeom prst="rect">
            <a:avLst/>
          </a:prstGeom>
          <a:noFill/>
        </p:spPr>
        <p:txBody>
          <a:bodyPr wrap="square" rtlCol="0">
            <a:spAutoFit/>
          </a:bodyPr>
          <a:lstStyle/>
          <a:p>
            <a:pPr algn="ctr"/>
            <a:r>
              <a:rPr lang="en-US" dirty="0"/>
              <a:t>Strategic reporting</a:t>
            </a:r>
          </a:p>
        </p:txBody>
      </p:sp>
      <p:graphicFrame>
        <p:nvGraphicFramePr>
          <p:cNvPr id="14" name="Table 13"/>
          <p:cNvGraphicFramePr>
            <a:graphicFrameLocks noGrp="1"/>
          </p:cNvGraphicFramePr>
          <p:nvPr/>
        </p:nvGraphicFramePr>
        <p:xfrm>
          <a:off x="457200" y="472440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tc>
                <a:tc>
                  <a:txBody>
                    <a:bodyPr/>
                    <a:lstStyle/>
                    <a:p>
                      <a:r>
                        <a:rPr lang="en-US" dirty="0"/>
                        <a:t>Donkey</a:t>
                      </a:r>
                    </a:p>
                  </a:txBody>
                  <a:tcPr/>
                </a:tc>
                <a:tc>
                  <a:txBody>
                    <a:bodyPr/>
                    <a:lstStyle/>
                    <a:p>
                      <a:r>
                        <a:rPr lang="en-US" dirty="0"/>
                        <a:t>Spirit</a:t>
                      </a:r>
                    </a:p>
                  </a:txBody>
                  <a:tcPr/>
                </a:tc>
                <a:extLst>
                  <a:ext uri="{0D108BD9-81ED-4DB2-BD59-A6C34878D82A}">
                    <a16:rowId xmlns:a16="http://schemas.microsoft.com/office/drawing/2014/main" val="10000"/>
                  </a:ext>
                </a:extLst>
              </a:tr>
              <a:tr h="370840">
                <a:tc>
                  <a:txBody>
                    <a:bodyPr/>
                    <a:lstStyle/>
                    <a:p>
                      <a:r>
                        <a:rPr lang="en-US" dirty="0"/>
                        <a:t>Bob</a:t>
                      </a:r>
                    </a:p>
                  </a:txBody>
                  <a:tcPr/>
                </a:tc>
                <a:tc>
                  <a:txBody>
                    <a:bodyPr/>
                    <a:lstStyle/>
                    <a:p>
                      <a:r>
                        <a:rPr lang="en-US" dirty="0"/>
                        <a:t>Spirit</a:t>
                      </a:r>
                    </a:p>
                  </a:txBody>
                  <a:tcPr/>
                </a:tc>
                <a:tc>
                  <a:txBody>
                    <a:bodyPr/>
                    <a:lstStyle/>
                    <a:p>
                      <a:r>
                        <a:rPr lang="en-US" dirty="0"/>
                        <a:t>Donkey</a:t>
                      </a:r>
                    </a:p>
                  </a:txBody>
                  <a:tcPr/>
                </a:tc>
                <a:extLst>
                  <a:ext uri="{0D108BD9-81ED-4DB2-BD59-A6C34878D82A}">
                    <a16:rowId xmlns:a16="http://schemas.microsoft.com/office/drawing/2014/main" val="10001"/>
                  </a:ext>
                </a:extLst>
              </a:tr>
            </a:tbl>
          </a:graphicData>
        </a:graphic>
      </p:graphicFrame>
      <p:graphicFrame>
        <p:nvGraphicFramePr>
          <p:cNvPr id="15" name="Table 14"/>
          <p:cNvGraphicFramePr>
            <a:graphicFrameLocks noGrp="1"/>
          </p:cNvGraphicFramePr>
          <p:nvPr/>
        </p:nvGraphicFramePr>
        <p:xfrm>
          <a:off x="4495800" y="472440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tc>
                <a:tc>
                  <a:txBody>
                    <a:bodyPr/>
                    <a:lstStyle/>
                    <a:p>
                      <a:r>
                        <a:rPr lang="en-US" dirty="0"/>
                        <a:t>Bob</a:t>
                      </a:r>
                    </a:p>
                  </a:txBody>
                  <a:tcPr/>
                </a:tc>
                <a:tc>
                  <a:txBody>
                    <a:bodyPr/>
                    <a:lstStyle/>
                    <a:p>
                      <a:r>
                        <a:rPr lang="en-US" dirty="0">
                          <a:latin typeface="Webdings"/>
                          <a:ea typeface="Webdings"/>
                          <a:cs typeface="Webdings"/>
                          <a:sym typeface="Webdings"/>
                        </a:rPr>
                        <a:t></a:t>
                      </a:r>
                      <a:endParaRPr lang="en-US" dirty="0"/>
                    </a:p>
                  </a:txBody>
                  <a:tcPr/>
                </a:tc>
                <a:extLst>
                  <a:ext uri="{0D108BD9-81ED-4DB2-BD59-A6C34878D82A}">
                    <a16:rowId xmlns:a16="http://schemas.microsoft.com/office/drawing/2014/main" val="10000"/>
                  </a:ext>
                </a:extLst>
              </a:tr>
              <a:tr h="370840">
                <a:tc>
                  <a:txBody>
                    <a:bodyPr/>
                    <a:lstStyle/>
                    <a:p>
                      <a:r>
                        <a:rPr lang="en-US" dirty="0"/>
                        <a:t>Spirit</a:t>
                      </a:r>
                    </a:p>
                  </a:txBody>
                  <a:tcPr/>
                </a:tc>
                <a:tc>
                  <a:txBody>
                    <a:bodyPr/>
                    <a:lstStyle/>
                    <a:p>
                      <a:r>
                        <a:rPr lang="en-US" dirty="0"/>
                        <a:t>Alice</a:t>
                      </a:r>
                    </a:p>
                  </a:txBody>
                  <a:tcPr/>
                </a:tc>
                <a:tc>
                  <a:txBody>
                    <a:bodyPr/>
                    <a:lstStyle/>
                    <a:p>
                      <a:r>
                        <a:rPr lang="en-US" dirty="0"/>
                        <a:t>Bob</a:t>
                      </a:r>
                    </a:p>
                  </a:txBody>
                  <a:tcPr/>
                </a:tc>
                <a:extLst>
                  <a:ext uri="{0D108BD9-81ED-4DB2-BD59-A6C34878D82A}">
                    <a16:rowId xmlns:a16="http://schemas.microsoft.com/office/drawing/2014/main" val="10001"/>
                  </a:ext>
                </a:extLst>
              </a:tr>
            </a:tbl>
          </a:graphicData>
        </a:graphic>
      </p:graphicFrame>
      <p:graphicFrame>
        <p:nvGraphicFramePr>
          <p:cNvPr id="16" name="Table 15"/>
          <p:cNvGraphicFramePr>
            <a:graphicFrameLocks noGrp="1"/>
          </p:cNvGraphicFramePr>
          <p:nvPr/>
        </p:nvGraphicFramePr>
        <p:xfrm>
          <a:off x="457200" y="5638800"/>
          <a:ext cx="3429000" cy="741680"/>
        </p:xfrm>
        <a:graphic>
          <a:graphicData uri="http://schemas.openxmlformats.org/drawingml/2006/table">
            <a:tbl>
              <a:tblPr firstCol="1" bandRow="1">
                <a:tableStyleId>{5C22544A-7EE6-4342-B048-85BDC9FD1C3A}</a:tableStyleId>
              </a:tblPr>
              <a:tblGrid>
                <a:gridCol w="11430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70840">
                <a:tc>
                  <a:txBody>
                    <a:bodyPr/>
                    <a:lstStyle/>
                    <a:p>
                      <a:r>
                        <a:rPr lang="en-US" dirty="0"/>
                        <a:t>Alice</a:t>
                      </a:r>
                    </a:p>
                  </a:txBody>
                  <a:tcPr>
                    <a:solidFill>
                      <a:srgbClr val="C0504D"/>
                    </a:solidFill>
                  </a:tcPr>
                </a:tc>
                <a:tc>
                  <a:txBody>
                    <a:bodyPr/>
                    <a:lstStyle/>
                    <a:p>
                      <a:r>
                        <a:rPr lang="en-US" dirty="0"/>
                        <a:t>Donkey</a:t>
                      </a:r>
                    </a:p>
                  </a:txBody>
                  <a:tcPr/>
                </a:tc>
                <a:tc>
                  <a:txBody>
                    <a:bodyPr/>
                    <a:lstStyle/>
                    <a:p>
                      <a:r>
                        <a:rPr lang="en-US" dirty="0"/>
                        <a:t>Spirit</a:t>
                      </a:r>
                    </a:p>
                  </a:txBody>
                  <a:tcPr>
                    <a:solidFill>
                      <a:srgbClr val="C0504D"/>
                    </a:solidFill>
                  </a:tcPr>
                </a:tc>
                <a:extLst>
                  <a:ext uri="{0D108BD9-81ED-4DB2-BD59-A6C34878D82A}">
                    <a16:rowId xmlns:a16="http://schemas.microsoft.com/office/drawing/2014/main" val="10000"/>
                  </a:ext>
                </a:extLst>
              </a:tr>
              <a:tr h="370840">
                <a:tc>
                  <a:txBody>
                    <a:bodyPr/>
                    <a:lstStyle/>
                    <a:p>
                      <a:r>
                        <a:rPr lang="en-US" dirty="0"/>
                        <a:t>Bob</a:t>
                      </a:r>
                    </a:p>
                  </a:txBody>
                  <a:tcPr>
                    <a:solidFill>
                      <a:srgbClr val="C0504D"/>
                    </a:solidFill>
                  </a:tcPr>
                </a:tc>
                <a:tc>
                  <a:txBody>
                    <a:bodyPr/>
                    <a:lstStyle/>
                    <a:p>
                      <a:r>
                        <a:rPr lang="en-US" dirty="0"/>
                        <a:t>Spirit</a:t>
                      </a:r>
                    </a:p>
                  </a:txBody>
                  <a:tcPr/>
                </a:tc>
                <a:tc>
                  <a:txBody>
                    <a:bodyPr/>
                    <a:lstStyle/>
                    <a:p>
                      <a:r>
                        <a:rPr lang="en-US" dirty="0"/>
                        <a:t>Donkey</a:t>
                      </a:r>
                    </a:p>
                  </a:txBody>
                  <a:tcPr>
                    <a:solidFill>
                      <a:srgbClr val="C0504D"/>
                    </a:solidFill>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4495800" y="5638800"/>
          <a:ext cx="3962400" cy="741680"/>
        </p:xfrm>
        <a:graphic>
          <a:graphicData uri="http://schemas.openxmlformats.org/drawingml/2006/table">
            <a:tbl>
              <a:tblPr firstCol="1" bandRow="1">
                <a:tableStyleId>{5C22544A-7EE6-4342-B048-85BDC9FD1C3A}</a:tableStyleId>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370840">
                <a:tc>
                  <a:txBody>
                    <a:bodyPr/>
                    <a:lstStyle/>
                    <a:p>
                      <a:r>
                        <a:rPr lang="en-US" dirty="0"/>
                        <a:t>Donkey</a:t>
                      </a:r>
                    </a:p>
                  </a:txBody>
                  <a:tcPr>
                    <a:solidFill>
                      <a:srgbClr val="C0504D"/>
                    </a:solidFill>
                  </a:tcPr>
                </a:tc>
                <a:tc>
                  <a:txBody>
                    <a:bodyPr/>
                    <a:lstStyle/>
                    <a:p>
                      <a:r>
                        <a:rPr lang="en-US" dirty="0"/>
                        <a:t>Bob</a:t>
                      </a:r>
                    </a:p>
                  </a:txBody>
                  <a:tcPr>
                    <a:solidFill>
                      <a:srgbClr val="C0504D"/>
                    </a:solidFill>
                  </a:tcPr>
                </a:tc>
                <a:tc>
                  <a:txBody>
                    <a:bodyPr/>
                    <a:lstStyle/>
                    <a:p>
                      <a:r>
                        <a:rPr lang="en-US" dirty="0">
                          <a:latin typeface="Webdings"/>
                          <a:ea typeface="Webdings"/>
                          <a:cs typeface="Webdings"/>
                          <a:sym typeface="Webdings"/>
                        </a:rPr>
                        <a:t></a:t>
                      </a:r>
                      <a:endParaRPr lang="en-US" dirty="0"/>
                    </a:p>
                  </a:txBody>
                  <a:tcPr/>
                </a:tc>
                <a:extLst>
                  <a:ext uri="{0D108BD9-81ED-4DB2-BD59-A6C34878D82A}">
                    <a16:rowId xmlns:a16="http://schemas.microsoft.com/office/drawing/2014/main" val="10000"/>
                  </a:ext>
                </a:extLst>
              </a:tr>
              <a:tr h="370840">
                <a:tc>
                  <a:txBody>
                    <a:bodyPr/>
                    <a:lstStyle/>
                    <a:p>
                      <a:r>
                        <a:rPr lang="en-US" dirty="0"/>
                        <a:t>Spirit</a:t>
                      </a:r>
                    </a:p>
                  </a:txBody>
                  <a:tcPr>
                    <a:solidFill>
                      <a:srgbClr val="C0504D"/>
                    </a:solidFill>
                  </a:tcPr>
                </a:tc>
                <a:tc>
                  <a:txBody>
                    <a:bodyPr/>
                    <a:lstStyle/>
                    <a:p>
                      <a:r>
                        <a:rPr lang="en-US" dirty="0"/>
                        <a:t>Alice</a:t>
                      </a:r>
                    </a:p>
                  </a:txBody>
                  <a:tcPr>
                    <a:solidFill>
                      <a:srgbClr val="C0504D"/>
                    </a:solidFill>
                  </a:tcPr>
                </a:tc>
                <a:tc>
                  <a:txBody>
                    <a:bodyPr/>
                    <a:lstStyle/>
                    <a:p>
                      <a:r>
                        <a:rPr lang="en-US" dirty="0"/>
                        <a:t>Bob</a:t>
                      </a:r>
                    </a:p>
                  </a:txBody>
                  <a:tcPr/>
                </a:tc>
                <a:extLst>
                  <a:ext uri="{0D108BD9-81ED-4DB2-BD59-A6C34878D82A}">
                    <a16:rowId xmlns:a16="http://schemas.microsoft.com/office/drawing/2014/main" val="10001"/>
                  </a:ext>
                </a:extLst>
              </a:tr>
            </a:tbl>
          </a:graphicData>
        </a:graphic>
      </p:graphicFrame>
      <p:sp>
        <p:nvSpPr>
          <p:cNvPr id="2" name="Slide Number Placeholder 1">
            <a:extLst>
              <a:ext uri="{FF2B5EF4-FFF2-40B4-BE49-F238E27FC236}">
                <a16:creationId xmlns:a16="http://schemas.microsoft.com/office/drawing/2014/main" id="{EF6463E6-9E21-4E43-B712-B866BBE12A76}"/>
              </a:ext>
            </a:extLst>
          </p:cNvPr>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214019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1790700"/>
            <a:ext cx="8534400" cy="32766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b="1" dirty="0"/>
              <a:t>Claim</a:t>
            </a:r>
            <a:endParaRPr lang="en-US" sz="3200" b="1" dirty="0"/>
          </a:p>
          <a:p>
            <a:pPr algn="ctr"/>
            <a:r>
              <a:rPr lang="en-US" sz="3200" dirty="0"/>
              <a:t>There is </a:t>
            </a:r>
            <a:r>
              <a:rPr lang="en-US" sz="3200" b="1" dirty="0"/>
              <a:t>no</a:t>
            </a:r>
            <a:r>
              <a:rPr lang="en-US" sz="3200" dirty="0"/>
              <a:t> matching mechanism that:</a:t>
            </a:r>
          </a:p>
          <a:p>
            <a:pPr marL="514350" indent="-514350">
              <a:buFont typeface="+mj-lt"/>
              <a:buAutoNum type="arabicPeriod"/>
            </a:pPr>
            <a:r>
              <a:rPr lang="en-US" sz="3200" dirty="0"/>
              <a:t>is strategy proof (for both sides); and</a:t>
            </a:r>
          </a:p>
          <a:p>
            <a:pPr marL="514350" indent="-514350">
              <a:buFont typeface="+mj-lt"/>
              <a:buAutoNum type="arabicPeriod"/>
            </a:pPr>
            <a:r>
              <a:rPr lang="en-US" sz="3200" dirty="0"/>
              <a:t>always results in a stable outcome (given revealed preferences)</a:t>
            </a:r>
          </a:p>
        </p:txBody>
      </p:sp>
      <p:sp>
        <p:nvSpPr>
          <p:cNvPr id="2" name="Slide Number Placeholder 1">
            <a:extLst>
              <a:ext uri="{FF2B5EF4-FFF2-40B4-BE49-F238E27FC236}">
                <a16:creationId xmlns:a16="http://schemas.microsoft.com/office/drawing/2014/main" id="{7B52FCE3-3CA0-AB41-BD67-D8DB0A3ECDD2}"/>
              </a:ext>
            </a:extLst>
          </p:cNvPr>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1977272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ormAutofit fontScale="90000"/>
          </a:bodyPr>
          <a:lstStyle/>
          <a:p>
            <a:r>
              <a:rPr lang="en-US" dirty="0"/>
              <a:t>Extensions to stable Matching</a:t>
            </a:r>
          </a:p>
        </p:txBody>
      </p:sp>
      <p:sp>
        <p:nvSpPr>
          <p:cNvPr id="3" name="Slide Number Placeholder 2">
            <a:extLst>
              <a:ext uri="{FF2B5EF4-FFF2-40B4-BE49-F238E27FC236}">
                <a16:creationId xmlns:a16="http://schemas.microsoft.com/office/drawing/2014/main" id="{022DD468-682E-8E4F-8263-E131F987C7EC}"/>
              </a:ext>
            </a:extLst>
          </p:cNvPr>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1860987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020050" cy="1371600"/>
          </a:xfrm>
        </p:spPr>
        <p:txBody>
          <a:bodyPr>
            <a:normAutofit/>
          </a:bodyPr>
          <a:lstStyle/>
          <a:p>
            <a:r>
              <a:rPr lang="en-US" dirty="0"/>
              <a:t>Imbalance </a:t>
            </a:r>
            <a:r>
              <a:rPr lang="en-US" sz="1800" dirty="0"/>
              <a:t>[</a:t>
            </a:r>
            <a:r>
              <a:rPr lang="en-US" sz="1800" dirty="0" err="1"/>
              <a:t>Ashlagi</a:t>
            </a:r>
            <a:r>
              <a:rPr lang="en-US" sz="1800" dirty="0"/>
              <a:t> et al. 2013]</a:t>
            </a:r>
            <a:endParaRPr lang="en-US" dirty="0"/>
          </a:p>
        </p:txBody>
      </p:sp>
      <p:sp>
        <p:nvSpPr>
          <p:cNvPr id="3" name="Content Placeholder 2"/>
          <p:cNvSpPr>
            <a:spLocks noGrp="1"/>
          </p:cNvSpPr>
          <p:nvPr>
            <p:ph idx="1"/>
          </p:nvPr>
        </p:nvSpPr>
        <p:spPr>
          <a:xfrm>
            <a:off x="457200" y="1600201"/>
            <a:ext cx="8229600" cy="1600200"/>
          </a:xfrm>
        </p:spPr>
        <p:txBody>
          <a:bodyPr/>
          <a:lstStyle/>
          <a:p>
            <a:r>
              <a:rPr lang="en-US" dirty="0"/>
              <a:t>What if we have </a:t>
            </a:r>
            <a:r>
              <a:rPr lang="en-US" i="1" dirty="0"/>
              <a:t>n </a:t>
            </a:r>
            <a:r>
              <a:rPr lang="en-US" dirty="0"/>
              <a:t>jockeys and </a:t>
            </a:r>
            <a:r>
              <a:rPr lang="en-US" i="1" dirty="0"/>
              <a:t>n’</a:t>
            </a:r>
            <a:r>
              <a:rPr lang="en-US" dirty="0"/>
              <a:t> ≠ </a:t>
            </a:r>
            <a:r>
              <a:rPr lang="en-US" i="1" dirty="0"/>
              <a:t>n </a:t>
            </a:r>
            <a:r>
              <a:rPr lang="en-US" dirty="0"/>
              <a:t>horses?</a:t>
            </a:r>
          </a:p>
          <a:p>
            <a:r>
              <a:rPr lang="en-US" dirty="0"/>
              <a:t>How does this affect participants?  Core size?</a:t>
            </a:r>
          </a:p>
        </p:txBody>
      </p:sp>
      <p:pic>
        <p:nvPicPr>
          <p:cNvPr id="6" name="Picture 5" descr="ashlagi_graph.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3543" y="2449783"/>
            <a:ext cx="4876800" cy="3657600"/>
          </a:xfrm>
          <a:prstGeom prst="roundRect">
            <a:avLst>
              <a:gd name="adj" fmla="val 8594"/>
            </a:avLst>
          </a:prstGeom>
          <a:solidFill>
            <a:srgbClr val="FFFFFF">
              <a:shade val="85000"/>
            </a:srgbClr>
          </a:solidFill>
          <a:ln>
            <a:noFill/>
          </a:ln>
          <a:effectLst/>
        </p:spPr>
      </p:pic>
      <p:sp>
        <p:nvSpPr>
          <p:cNvPr id="7" name="Content Placeholder 2"/>
          <p:cNvSpPr txBox="1">
            <a:spLocks/>
          </p:cNvSpPr>
          <p:nvPr/>
        </p:nvSpPr>
        <p:spPr>
          <a:xfrm>
            <a:off x="5029200" y="3009900"/>
            <a:ext cx="3962400" cy="31051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t>Being on short side of market: good!</a:t>
            </a:r>
          </a:p>
          <a:p>
            <a:r>
              <a:rPr lang="en-US" sz="2400" dirty="0" err="1"/>
              <a:t>W.h.p</a:t>
            </a:r>
            <a:r>
              <a:rPr lang="en-US" sz="2400" dirty="0"/>
              <a:t>., short side get rank ~</a:t>
            </a:r>
            <a:r>
              <a:rPr lang="en-US" sz="2400" i="1" dirty="0"/>
              <a:t>log</a:t>
            </a:r>
            <a:r>
              <a:rPr lang="en-US" sz="2400" dirty="0"/>
              <a:t>(</a:t>
            </a:r>
            <a:r>
              <a:rPr lang="en-US" sz="2400" i="1" dirty="0"/>
              <a:t>n</a:t>
            </a:r>
            <a:r>
              <a:rPr lang="en-US" sz="2400" dirty="0"/>
              <a:t>)</a:t>
            </a:r>
          </a:p>
          <a:p>
            <a:r>
              <a:rPr lang="en-US" sz="2400" i="1" dirty="0"/>
              <a:t>…</a:t>
            </a:r>
            <a:r>
              <a:rPr lang="en-US" sz="2400" dirty="0"/>
              <a:t> long side gets</a:t>
            </a:r>
            <a:br>
              <a:rPr lang="en-US" sz="2400" dirty="0"/>
            </a:br>
            <a:r>
              <a:rPr lang="en-US" sz="2400" dirty="0"/>
              <a:t>rank ~random</a:t>
            </a:r>
          </a:p>
        </p:txBody>
      </p:sp>
      <p:sp>
        <p:nvSpPr>
          <p:cNvPr id="4" name="TextBox 3"/>
          <p:cNvSpPr txBox="1"/>
          <p:nvPr/>
        </p:nvSpPr>
        <p:spPr>
          <a:xfrm>
            <a:off x="457199" y="5791884"/>
            <a:ext cx="4534287" cy="307777"/>
          </a:xfrm>
          <a:prstGeom prst="rect">
            <a:avLst/>
          </a:prstGeom>
          <a:noFill/>
        </p:spPr>
        <p:txBody>
          <a:bodyPr wrap="square" rtlCol="0">
            <a:spAutoFit/>
          </a:bodyPr>
          <a:lstStyle/>
          <a:p>
            <a:pPr algn="ctr"/>
            <a:r>
              <a:rPr lang="en-US" sz="1400" i="1" dirty="0"/>
              <a:t># horses held constant at n’ = 40</a:t>
            </a:r>
          </a:p>
        </p:txBody>
      </p:sp>
      <p:sp>
        <p:nvSpPr>
          <p:cNvPr id="5" name="Slide Number Placeholder 4">
            <a:extLst>
              <a:ext uri="{FF2B5EF4-FFF2-40B4-BE49-F238E27FC236}">
                <a16:creationId xmlns:a16="http://schemas.microsoft.com/office/drawing/2014/main" id="{4E082DC4-F48E-C740-91EF-6C20A8342441}"/>
              </a:ext>
            </a:extLst>
          </p:cNvPr>
          <p:cNvSpPr>
            <a:spLocks noGrp="1"/>
          </p:cNvSpPr>
          <p:nvPr>
            <p:ph type="sldNum" sz="quarter" idx="12"/>
          </p:nvPr>
        </p:nvSpPr>
        <p:spPr/>
        <p:txBody>
          <a:bodyPr/>
          <a:lstStyle/>
          <a:p>
            <a:fld id="{A2EF37A0-74FC-AB4F-AE4C-D9BFC6719E9F}" type="slidenum">
              <a:rPr lang="en-US" smtClean="0"/>
              <a:t>38</a:t>
            </a:fld>
            <a:endParaRPr lang="en-US"/>
          </a:p>
        </p:txBody>
      </p:sp>
      <p:sp>
        <p:nvSpPr>
          <p:cNvPr id="8" name="Rectangle 7">
            <a:extLst>
              <a:ext uri="{FF2B5EF4-FFF2-40B4-BE49-F238E27FC236}">
                <a16:creationId xmlns:a16="http://schemas.microsoft.com/office/drawing/2014/main" id="{F64D95E2-30E5-4183-AE18-6A3195201780}"/>
              </a:ext>
            </a:extLst>
          </p:cNvPr>
          <p:cNvSpPr/>
          <p:nvPr/>
        </p:nvSpPr>
        <p:spPr>
          <a:xfrm>
            <a:off x="1862355" y="5494789"/>
            <a:ext cx="1241571" cy="201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jockeys</a:t>
            </a:r>
          </a:p>
        </p:txBody>
      </p:sp>
      <p:sp>
        <p:nvSpPr>
          <p:cNvPr id="9" name="Rectangle 8">
            <a:extLst>
              <a:ext uri="{FF2B5EF4-FFF2-40B4-BE49-F238E27FC236}">
                <a16:creationId xmlns:a16="http://schemas.microsoft.com/office/drawing/2014/main" id="{A498262C-CB70-4020-B8F6-A538183817B8}"/>
              </a:ext>
            </a:extLst>
          </p:cNvPr>
          <p:cNvSpPr/>
          <p:nvPr/>
        </p:nvSpPr>
        <p:spPr>
          <a:xfrm rot="16200000">
            <a:off x="-1131815" y="4317556"/>
            <a:ext cx="3379366" cy="201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Jockey avg rank of matches</a:t>
            </a:r>
          </a:p>
        </p:txBody>
      </p:sp>
    </p:spTree>
    <p:extLst>
      <p:ext uri="{BB962C8B-B14F-4D97-AF65-F5344CB8AC3E}">
        <p14:creationId xmlns:p14="http://schemas.microsoft.com/office/powerpoint/2010/main" val="214163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515100" cy="1371600"/>
          </a:xfrm>
        </p:spPr>
        <p:txBody>
          <a:bodyPr/>
          <a:lstStyle/>
          <a:p>
            <a:r>
              <a:rPr lang="en-US" dirty="0"/>
              <a:t>Imbalance </a:t>
            </a:r>
            <a:r>
              <a:rPr lang="en-US" sz="2000" dirty="0"/>
              <a:t>[</a:t>
            </a:r>
            <a:r>
              <a:rPr lang="en-US" sz="2000" dirty="0" err="1"/>
              <a:t>Ashlagi</a:t>
            </a:r>
            <a:r>
              <a:rPr lang="en-US" sz="2000" dirty="0"/>
              <a:t> et al. 2013]</a:t>
            </a:r>
            <a:endParaRPr lang="en-US" dirty="0"/>
          </a:p>
        </p:txBody>
      </p:sp>
      <p:sp>
        <p:nvSpPr>
          <p:cNvPr id="3" name="Content Placeholder 2"/>
          <p:cNvSpPr>
            <a:spLocks noGrp="1"/>
          </p:cNvSpPr>
          <p:nvPr>
            <p:ph idx="1"/>
          </p:nvPr>
        </p:nvSpPr>
        <p:spPr>
          <a:xfrm>
            <a:off x="457200" y="1600201"/>
            <a:ext cx="8229600" cy="1600200"/>
          </a:xfrm>
        </p:spPr>
        <p:txBody>
          <a:bodyPr/>
          <a:lstStyle/>
          <a:p>
            <a:r>
              <a:rPr lang="en-US" dirty="0"/>
              <a:t>Not many stable </a:t>
            </a:r>
            <a:r>
              <a:rPr lang="en-US" dirty="0" err="1"/>
              <a:t>matchings</a:t>
            </a:r>
            <a:r>
              <a:rPr lang="en-US" dirty="0"/>
              <a:t> with even small imbalances in the market</a:t>
            </a:r>
          </a:p>
        </p:txBody>
      </p:sp>
      <p:pic>
        <p:nvPicPr>
          <p:cNvPr id="5" name="Picture 4" descr="ashlagi_graph_2.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1393" y="2700372"/>
            <a:ext cx="6235700" cy="3987800"/>
          </a:xfrm>
          <a:prstGeom prst="roundRect">
            <a:avLst>
              <a:gd name="adj" fmla="val 8594"/>
            </a:avLst>
          </a:prstGeom>
          <a:solidFill>
            <a:srgbClr val="FFFFFF">
              <a:shade val="85000"/>
            </a:srgbClr>
          </a:solidFill>
          <a:ln>
            <a:noFill/>
          </a:ln>
          <a:effectLst/>
        </p:spPr>
      </p:pic>
      <p:sp>
        <p:nvSpPr>
          <p:cNvPr id="4" name="Slide Number Placeholder 3">
            <a:extLst>
              <a:ext uri="{FF2B5EF4-FFF2-40B4-BE49-F238E27FC236}">
                <a16:creationId xmlns:a16="http://schemas.microsoft.com/office/drawing/2014/main" id="{D97D8BAD-E572-2042-B804-2982239A80D4}"/>
              </a:ext>
            </a:extLst>
          </p:cNvPr>
          <p:cNvSpPr>
            <a:spLocks noGrp="1"/>
          </p:cNvSpPr>
          <p:nvPr>
            <p:ph type="sldNum" sz="quarter" idx="12"/>
          </p:nvPr>
        </p:nvSpPr>
        <p:spPr/>
        <p:txBody>
          <a:bodyPr/>
          <a:lstStyle/>
          <a:p>
            <a:fld id="{A2EF37A0-74FC-AB4F-AE4C-D9BFC6719E9F}" type="slidenum">
              <a:rPr lang="en-US" smtClean="0"/>
              <a:t>39</a:t>
            </a:fld>
            <a:endParaRPr lang="en-US"/>
          </a:p>
        </p:txBody>
      </p:sp>
      <p:sp>
        <p:nvSpPr>
          <p:cNvPr id="6" name="Rectangle 5">
            <a:extLst>
              <a:ext uri="{FF2B5EF4-FFF2-40B4-BE49-F238E27FC236}">
                <a16:creationId xmlns:a16="http://schemas.microsoft.com/office/drawing/2014/main" id="{10E429F5-1531-4EA3-80B1-D5620F17076E}"/>
              </a:ext>
            </a:extLst>
          </p:cNvPr>
          <p:cNvSpPr/>
          <p:nvPr/>
        </p:nvSpPr>
        <p:spPr>
          <a:xfrm>
            <a:off x="3907696" y="6107185"/>
            <a:ext cx="1654204" cy="2013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jockeys</a:t>
            </a:r>
          </a:p>
        </p:txBody>
      </p:sp>
      <p:sp>
        <p:nvSpPr>
          <p:cNvPr id="7" name="Rectangle 6">
            <a:extLst>
              <a:ext uri="{FF2B5EF4-FFF2-40B4-BE49-F238E27FC236}">
                <a16:creationId xmlns:a16="http://schemas.microsoft.com/office/drawing/2014/main" id="{16A0F5C4-FF47-46A7-B60B-59FBD95E66D3}"/>
              </a:ext>
            </a:extLst>
          </p:cNvPr>
          <p:cNvSpPr/>
          <p:nvPr/>
        </p:nvSpPr>
        <p:spPr>
          <a:xfrm rot="16200000">
            <a:off x="-225515" y="4079892"/>
            <a:ext cx="3838663" cy="748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Avg percent of matched jockeys with multiple stable partners</a:t>
            </a:r>
          </a:p>
        </p:txBody>
      </p:sp>
    </p:spTree>
    <p:extLst>
      <p:ext uri="{BB962C8B-B14F-4D97-AF65-F5344CB8AC3E}">
        <p14:creationId xmlns:p14="http://schemas.microsoft.com/office/powerpoint/2010/main" val="414607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purple flower with green leaves&#10;&#10;Description automatically generated with medium confidence">
            <a:extLst>
              <a:ext uri="{FF2B5EF4-FFF2-40B4-BE49-F238E27FC236}">
                <a16:creationId xmlns:a16="http://schemas.microsoft.com/office/drawing/2014/main" id="{56AF0B5B-9A7D-4E21-81FF-0168F5A06CEF}"/>
              </a:ext>
            </a:extLst>
          </p:cNvPr>
          <p:cNvPicPr>
            <a:picLocks noChangeAspect="1"/>
          </p:cNvPicPr>
          <p:nvPr/>
        </p:nvPicPr>
        <p:blipFill>
          <a:blip r:embed="rId3"/>
          <a:stretch>
            <a:fillRect/>
          </a:stretch>
        </p:blipFill>
        <p:spPr>
          <a:xfrm>
            <a:off x="6305006" y="5297601"/>
            <a:ext cx="1130663" cy="847997"/>
          </a:xfrm>
          <a:prstGeom prst="rect">
            <a:avLst/>
          </a:prstGeom>
        </p:spPr>
      </p:pic>
      <p:sp>
        <p:nvSpPr>
          <p:cNvPr id="2" name="Title 1"/>
          <p:cNvSpPr>
            <a:spLocks noGrp="1"/>
          </p:cNvSpPr>
          <p:nvPr>
            <p:ph type="title"/>
          </p:nvPr>
        </p:nvSpPr>
        <p:spPr>
          <a:xfrm>
            <a:off x="457199" y="152718"/>
            <a:ext cx="6117771" cy="1371600"/>
          </a:xfrm>
        </p:spPr>
        <p:txBody>
          <a:bodyPr/>
          <a:lstStyle/>
          <a:p>
            <a:r>
              <a:rPr lang="en-US" dirty="0"/>
              <a:t>Matching without incentives</a:t>
            </a:r>
          </a:p>
        </p:txBody>
      </p:sp>
      <p:sp>
        <p:nvSpPr>
          <p:cNvPr id="3" name="Content Placeholder 2"/>
          <p:cNvSpPr>
            <a:spLocks noGrp="1"/>
          </p:cNvSpPr>
          <p:nvPr>
            <p:ph idx="1"/>
          </p:nvPr>
        </p:nvSpPr>
        <p:spPr>
          <a:xfrm>
            <a:off x="457199" y="1752600"/>
            <a:ext cx="8245475" cy="4373563"/>
          </a:xfrm>
        </p:spPr>
        <p:txBody>
          <a:bodyPr>
            <a:normAutofit lnSpcReduction="10000"/>
          </a:bodyPr>
          <a:lstStyle/>
          <a:p>
            <a:r>
              <a:rPr lang="en-US" dirty="0"/>
              <a:t>Given a graph G = (V, E), a </a:t>
            </a:r>
            <a:r>
              <a:rPr lang="en-US" dirty="0">
                <a:solidFill>
                  <a:schemeClr val="tx2"/>
                </a:solidFill>
              </a:rPr>
              <a:t>matching</a:t>
            </a:r>
            <a:r>
              <a:rPr lang="en-US" dirty="0"/>
              <a:t> is any set of pairwise non-adjacent edges</a:t>
            </a:r>
          </a:p>
          <a:p>
            <a:pPr marL="342900" indent="-342900">
              <a:buFont typeface="Arial" charset="0"/>
              <a:buChar char="•"/>
            </a:pPr>
            <a:r>
              <a:rPr lang="en-US" b="0" dirty="0"/>
              <a:t>No two edges share </a:t>
            </a:r>
            <a:r>
              <a:rPr lang="en-US" b="0"/>
              <a:t>the same </a:t>
            </a:r>
            <a:r>
              <a:rPr lang="en-US" b="0" dirty="0"/>
              <a:t>vertex</a:t>
            </a:r>
          </a:p>
          <a:p>
            <a:pPr marL="342900" indent="-342900">
              <a:buFont typeface="Arial" charset="0"/>
              <a:buChar char="•"/>
            </a:pPr>
            <a:r>
              <a:rPr lang="en-US" b="0" dirty="0">
                <a:solidFill>
                  <a:schemeClr val="tx2"/>
                </a:solidFill>
              </a:rPr>
              <a:t>Classical combinatorial optimization problem</a:t>
            </a:r>
          </a:p>
          <a:p>
            <a:r>
              <a:rPr lang="en-US" dirty="0"/>
              <a:t>Bipartite matching:</a:t>
            </a:r>
          </a:p>
          <a:p>
            <a:pPr marL="342900" indent="-342900">
              <a:buFont typeface="Arial" charset="0"/>
              <a:buChar char="•"/>
            </a:pPr>
            <a:r>
              <a:rPr lang="en-US" b="0" dirty="0"/>
              <a:t>Bipartite graph G = (U, V, E)</a:t>
            </a:r>
          </a:p>
          <a:p>
            <a:pPr marL="342900" indent="-342900">
              <a:buFont typeface="Arial" charset="0"/>
              <a:buChar char="•"/>
            </a:pPr>
            <a:r>
              <a:rPr lang="en-US" b="0" dirty="0"/>
              <a:t>Max cardinality/weight matching found easily – O(VE) and better</a:t>
            </a:r>
          </a:p>
          <a:p>
            <a:pPr marL="800100" lvl="1" indent="-342900">
              <a:buFont typeface="Arial" charset="0"/>
              <a:buChar char="•"/>
            </a:pPr>
            <a:r>
              <a:rPr lang="en-US" dirty="0"/>
              <a:t>E.g., through network flow, Hungarian algorithm, </a:t>
            </a:r>
            <a:r>
              <a:rPr lang="en-US" dirty="0" err="1"/>
              <a:t>etc</a:t>
            </a:r>
            <a:endParaRPr lang="en-US" dirty="0"/>
          </a:p>
          <a:p>
            <a:r>
              <a:rPr lang="en-US" dirty="0"/>
              <a:t>Matching in general graphs:</a:t>
            </a:r>
          </a:p>
          <a:p>
            <a:pPr marL="342900" indent="-342900">
              <a:buFont typeface="Arial" charset="0"/>
              <a:buChar char="•"/>
            </a:pPr>
            <a:r>
              <a:rPr lang="en-US" b="0" dirty="0"/>
              <a:t>Also PTIME via Edmond’s</a:t>
            </a:r>
          </a:p>
          <a:p>
            <a:r>
              <a:rPr lang="en-US" b="0" dirty="0"/>
              <a:t>     algorithm – O(V</a:t>
            </a:r>
            <a:r>
              <a:rPr lang="en-US" b="0" baseline="30000" dirty="0"/>
              <a:t>2</a:t>
            </a:r>
            <a:r>
              <a:rPr lang="en-US" b="0" dirty="0"/>
              <a:t>E) and better</a:t>
            </a:r>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grpSp>
        <p:nvGrpSpPr>
          <p:cNvPr id="28" name="Group 27"/>
          <p:cNvGrpSpPr/>
          <p:nvPr/>
        </p:nvGrpSpPr>
        <p:grpSpPr>
          <a:xfrm>
            <a:off x="6183086" y="2293257"/>
            <a:ext cx="1702479" cy="1190171"/>
            <a:chOff x="6183086" y="2293257"/>
            <a:chExt cx="1702479" cy="1190171"/>
          </a:xfrm>
        </p:grpSpPr>
        <p:cxnSp>
          <p:nvCxnSpPr>
            <p:cNvPr id="11" name="Straight Connector 10"/>
            <p:cNvCxnSpPr>
              <a:stCxn id="5" idx="4"/>
              <a:endCxn id="6" idx="1"/>
            </p:cNvCxnSpPr>
            <p:nvPr/>
          </p:nvCxnSpPr>
          <p:spPr>
            <a:xfrm>
              <a:off x="6306458" y="2540000"/>
              <a:ext cx="304647" cy="609449"/>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p:cNvCxnSpPr>
              <a:stCxn id="5" idx="6"/>
              <a:endCxn id="7" idx="1"/>
            </p:cNvCxnSpPr>
            <p:nvPr/>
          </p:nvCxnSpPr>
          <p:spPr>
            <a:xfrm>
              <a:off x="6429829" y="2416629"/>
              <a:ext cx="551392" cy="115963"/>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Straight Connector 14"/>
            <p:cNvCxnSpPr>
              <a:stCxn id="9" idx="2"/>
              <a:endCxn id="6" idx="7"/>
            </p:cNvCxnSpPr>
            <p:nvPr/>
          </p:nvCxnSpPr>
          <p:spPr>
            <a:xfrm flipH="1">
              <a:off x="6785578" y="2782070"/>
              <a:ext cx="798136" cy="367379"/>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p:cNvCxnSpPr>
              <a:stCxn id="6" idx="5"/>
              <a:endCxn id="8" idx="2"/>
            </p:cNvCxnSpPr>
            <p:nvPr/>
          </p:nvCxnSpPr>
          <p:spPr>
            <a:xfrm>
              <a:off x="6785578" y="3323922"/>
              <a:ext cx="853244" cy="36135"/>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p:cNvCxnSpPr>
              <a:stCxn id="9" idx="4"/>
              <a:endCxn id="8" idx="0"/>
            </p:cNvCxnSpPr>
            <p:nvPr/>
          </p:nvCxnSpPr>
          <p:spPr>
            <a:xfrm>
              <a:off x="7707086" y="2905441"/>
              <a:ext cx="55108" cy="331244"/>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p:cNvCxnSpPr>
              <a:stCxn id="7" idx="5"/>
              <a:endCxn id="8" idx="1"/>
            </p:cNvCxnSpPr>
            <p:nvPr/>
          </p:nvCxnSpPr>
          <p:spPr>
            <a:xfrm>
              <a:off x="7155694" y="2707065"/>
              <a:ext cx="519263" cy="565755"/>
            </a:xfrm>
            <a:prstGeom prst="line">
              <a:avLst/>
            </a:prstGeom>
          </p:spPr>
          <p:style>
            <a:lnRef idx="1">
              <a:schemeClr val="dk1"/>
            </a:lnRef>
            <a:fillRef idx="0">
              <a:schemeClr val="dk1"/>
            </a:fillRef>
            <a:effectRef idx="0">
              <a:schemeClr val="dk1"/>
            </a:effectRef>
            <a:fontRef idx="minor">
              <a:schemeClr val="tx1"/>
            </a:fontRef>
          </p:style>
        </p:cxnSp>
        <p:sp>
          <p:nvSpPr>
            <p:cNvPr id="5" name="Oval 4"/>
            <p:cNvSpPr/>
            <p:nvPr/>
          </p:nvSpPr>
          <p:spPr>
            <a:xfrm>
              <a:off x="6183086" y="2293257"/>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Oval 5"/>
            <p:cNvSpPr/>
            <p:nvPr/>
          </p:nvSpPr>
          <p:spPr>
            <a:xfrm>
              <a:off x="6574970" y="3113314"/>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Oval 6"/>
            <p:cNvSpPr/>
            <p:nvPr/>
          </p:nvSpPr>
          <p:spPr>
            <a:xfrm>
              <a:off x="6945086" y="2496457"/>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Oval 7"/>
            <p:cNvSpPr/>
            <p:nvPr/>
          </p:nvSpPr>
          <p:spPr>
            <a:xfrm>
              <a:off x="7638822" y="3236685"/>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Oval 8"/>
            <p:cNvSpPr/>
            <p:nvPr/>
          </p:nvSpPr>
          <p:spPr>
            <a:xfrm>
              <a:off x="7583714" y="2658698"/>
              <a:ext cx="246743" cy="2467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16" name="Picture 15" descr="Diagram&#10;&#10;Description automatically generated">
            <a:extLst>
              <a:ext uri="{FF2B5EF4-FFF2-40B4-BE49-F238E27FC236}">
                <a16:creationId xmlns:a16="http://schemas.microsoft.com/office/drawing/2014/main" id="{D7D506BD-485E-4AAC-B4AA-85E0078EF96B}"/>
              </a:ext>
            </a:extLst>
          </p:cNvPr>
          <p:cNvPicPr>
            <a:picLocks noChangeAspect="1"/>
          </p:cNvPicPr>
          <p:nvPr/>
        </p:nvPicPr>
        <p:blipFill>
          <a:blip r:embed="rId4"/>
          <a:stretch>
            <a:fillRect/>
          </a:stretch>
        </p:blipFill>
        <p:spPr>
          <a:xfrm>
            <a:off x="4154968" y="5098056"/>
            <a:ext cx="1109327" cy="623543"/>
          </a:xfrm>
          <a:prstGeom prst="rect">
            <a:avLst/>
          </a:prstGeom>
        </p:spPr>
      </p:pic>
      <p:pic>
        <p:nvPicPr>
          <p:cNvPr id="22" name="Picture 21" descr="A picture containing plant&#10;&#10;Description automatically generated">
            <a:extLst>
              <a:ext uri="{FF2B5EF4-FFF2-40B4-BE49-F238E27FC236}">
                <a16:creationId xmlns:a16="http://schemas.microsoft.com/office/drawing/2014/main" id="{D9775588-7C05-4616-AA76-7C618B41C219}"/>
              </a:ext>
            </a:extLst>
          </p:cNvPr>
          <p:cNvPicPr>
            <a:picLocks noChangeAspect="1"/>
          </p:cNvPicPr>
          <p:nvPr/>
        </p:nvPicPr>
        <p:blipFill>
          <a:blip r:embed="rId5"/>
          <a:stretch>
            <a:fillRect/>
          </a:stretch>
        </p:blipFill>
        <p:spPr>
          <a:xfrm>
            <a:off x="5385815" y="4812340"/>
            <a:ext cx="1204009" cy="1301630"/>
          </a:xfrm>
          <a:prstGeom prst="rect">
            <a:avLst/>
          </a:prstGeom>
        </p:spPr>
      </p:pic>
    </p:spTree>
    <p:extLst>
      <p:ext uri="{BB962C8B-B14F-4D97-AF65-F5344CB8AC3E}">
        <p14:creationId xmlns:p14="http://schemas.microsoft.com/office/powerpoint/2010/main" val="61688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438900" cy="1371600"/>
          </a:xfrm>
        </p:spPr>
        <p:txBody>
          <a:bodyPr/>
          <a:lstStyle/>
          <a:p>
            <a:r>
              <a:rPr lang="en-US" dirty="0"/>
              <a:t>Imbalance </a:t>
            </a:r>
            <a:r>
              <a:rPr lang="en-US" sz="2000" dirty="0"/>
              <a:t>[</a:t>
            </a:r>
            <a:r>
              <a:rPr lang="en-US" sz="2000" dirty="0" err="1"/>
              <a:t>Ashlagi</a:t>
            </a:r>
            <a:r>
              <a:rPr lang="en-US" sz="2000" dirty="0"/>
              <a:t> et al. 2013]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dirty="0"/>
                  <a:t>“Rural hospital theorem” [Roth 1986]:</a:t>
                </a:r>
              </a:p>
              <a:p>
                <a:pPr lvl="1"/>
                <a:r>
                  <a:rPr lang="en-US" dirty="0"/>
                  <a:t>The set of jockeys and horses that are unmatched is </a:t>
                </a:r>
                <a:r>
                  <a:rPr lang="en-US" b="1"/>
                  <a:t>the same </a:t>
                </a:r>
                <a:r>
                  <a:rPr lang="en-US" dirty="0"/>
                  <a:t>for all stable matchings</a:t>
                </a:r>
              </a:p>
              <a:p>
                <a:r>
                  <a:rPr lang="en-US" dirty="0"/>
                  <a:t>Assume </a:t>
                </a:r>
                <a:r>
                  <a:rPr lang="en-US" i="1" dirty="0"/>
                  <a:t>n</a:t>
                </a:r>
                <a:r>
                  <a:rPr lang="en-US" dirty="0"/>
                  <a:t> jockeys, </a:t>
                </a:r>
                <a:r>
                  <a:rPr lang="en-US" i="1" dirty="0"/>
                  <a:t>n+1</a:t>
                </a:r>
                <a:r>
                  <a:rPr lang="en-US" dirty="0"/>
                  <a:t> horses</a:t>
                </a:r>
              </a:p>
              <a:p>
                <a:pPr lvl="1"/>
                <a:r>
                  <a:rPr lang="en-US" dirty="0"/>
                  <a:t>One horse </a:t>
                </a:r>
                <a14:m>
                  <m:oMath xmlns:m="http://schemas.openxmlformats.org/officeDocument/2006/math">
                    <m:r>
                      <a:rPr lang="en-US" b="1" i="1">
                        <a:latin typeface="Cambria Math" panose="02040503050406030204" pitchFamily="18" charset="0"/>
                      </a:rPr>
                      <m:t>𝒉</m:t>
                    </m:r>
                  </m:oMath>
                </a14:m>
                <a:r>
                  <a:rPr lang="en-US" dirty="0"/>
                  <a:t> unmatched in all stable matchings</a:t>
                </a:r>
              </a:p>
              <a:p>
                <a:pPr lvl="1"/>
                <a:r>
                  <a:rPr lang="en-US" dirty="0">
                    <a:sym typeface="Wingdings"/>
                  </a:rPr>
                  <a:t> Drop </a:t>
                </a:r>
                <a14:m>
                  <m:oMath xmlns:m="http://schemas.openxmlformats.org/officeDocument/2006/math">
                    <m:r>
                      <a:rPr lang="en-US" b="1" i="1">
                        <a:latin typeface="Cambria Math" panose="02040503050406030204" pitchFamily="18" charset="0"/>
                      </a:rPr>
                      <m:t>𝒉</m:t>
                    </m:r>
                  </m:oMath>
                </a14:m>
                <a:r>
                  <a:rPr lang="en-US">
                    <a:sym typeface="Wingdings"/>
                  </a:rPr>
                  <a:t>, same </a:t>
                </a:r>
                <a:r>
                  <a:rPr lang="en-US" dirty="0">
                    <a:sym typeface="Wingdings"/>
                  </a:rPr>
                  <a:t>stable matchings</a:t>
                </a:r>
              </a:p>
              <a:p>
                <a:r>
                  <a:rPr lang="en-US" dirty="0">
                    <a:sym typeface="Wingdings"/>
                  </a:rPr>
                  <a:t>Take stable matchings with </a:t>
                </a:r>
                <a:r>
                  <a:rPr lang="en-US" i="1" dirty="0">
                    <a:sym typeface="Wingdings"/>
                  </a:rPr>
                  <a:t>n</a:t>
                </a:r>
                <a:r>
                  <a:rPr lang="en-US" dirty="0">
                    <a:sym typeface="Wingdings"/>
                  </a:rPr>
                  <a:t> horses</a:t>
                </a:r>
              </a:p>
              <a:p>
                <a:pPr lvl="1"/>
                <a:r>
                  <a:rPr lang="en-US" dirty="0">
                    <a:sym typeface="Wingdings"/>
                  </a:rPr>
                  <a:t>Stay stable when we add in </a:t>
                </a:r>
                <a14:m>
                  <m:oMath xmlns:m="http://schemas.openxmlformats.org/officeDocument/2006/math">
                    <m:r>
                      <a:rPr lang="en-US" b="1" i="1">
                        <a:latin typeface="Cambria Math" panose="02040503050406030204" pitchFamily="18" charset="0"/>
                      </a:rPr>
                      <m:t>𝒉</m:t>
                    </m:r>
                  </m:oMath>
                </a14:m>
                <a:r>
                  <a:rPr lang="en-US" dirty="0">
                    <a:sym typeface="Wingdings"/>
                  </a:rPr>
                  <a:t> </a:t>
                </a:r>
                <a:r>
                  <a:rPr lang="en-US" b="1" dirty="0">
                    <a:sym typeface="Wingdings"/>
                  </a:rPr>
                  <a:t>if</a:t>
                </a:r>
                <a:r>
                  <a:rPr lang="en-US" dirty="0">
                    <a:sym typeface="Wingdings"/>
                  </a:rPr>
                  <a:t> no jockeys prefer </a:t>
                </a:r>
                <a14:m>
                  <m:oMath xmlns:m="http://schemas.openxmlformats.org/officeDocument/2006/math">
                    <m:r>
                      <a:rPr lang="en-US" b="1" i="1">
                        <a:latin typeface="Cambria Math" panose="02040503050406030204" pitchFamily="18" charset="0"/>
                      </a:rPr>
                      <m:t>𝒉</m:t>
                    </m:r>
                  </m:oMath>
                </a14:m>
                <a:r>
                  <a:rPr lang="en-US" dirty="0">
                    <a:sym typeface="Wingdings"/>
                  </a:rPr>
                  <a:t> to their current match</a:t>
                </a:r>
              </a:p>
              <a:p>
                <a:pPr lvl="1"/>
                <a:r>
                  <a:rPr lang="en-US" dirty="0">
                    <a:sym typeface="Wingdings"/>
                  </a:rPr>
                  <a:t> average rank of men’s matches is low</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41C5AEF-C858-D34E-AD63-CCEADF0A7E2E}"/>
              </a:ext>
            </a:extLst>
          </p:cNvPr>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87773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67650" cy="1371600"/>
          </a:xfrm>
        </p:spPr>
        <p:txBody>
          <a:bodyPr>
            <a:normAutofit/>
          </a:bodyPr>
          <a:lstStyle/>
          <a:p>
            <a:r>
              <a:rPr lang="en-US" dirty="0"/>
              <a:t>Online arrival </a:t>
            </a:r>
            <a:r>
              <a:rPr lang="en-US" sz="2000" dirty="0"/>
              <a:t>[</a:t>
            </a:r>
            <a:r>
              <a:rPr lang="en-US" sz="2000" dirty="0" err="1"/>
              <a:t>Khuller</a:t>
            </a:r>
            <a:r>
              <a:rPr lang="en-US" sz="2000" dirty="0"/>
              <a:t> et al. 1993]</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Random preferences, jockeys arrive over time, once matched nobody can switch</a:t>
                </a:r>
              </a:p>
              <a:p>
                <a:r>
                  <a:rPr lang="en-US" b="1" dirty="0"/>
                  <a:t>Algorithm</a:t>
                </a:r>
                <a:r>
                  <a:rPr lang="en-US" dirty="0"/>
                  <a:t>: match </a:t>
                </a:r>
                <a14:m>
                  <m:oMath xmlns:m="http://schemas.openxmlformats.org/officeDocument/2006/math">
                    <m:r>
                      <a:rPr lang="en-US" i="1">
                        <a:latin typeface="Cambria Math" panose="02040503050406030204" pitchFamily="18" charset="0"/>
                      </a:rPr>
                      <m:t>𝒋</m:t>
                    </m:r>
                  </m:oMath>
                </a14:m>
                <a:r>
                  <a:rPr lang="en-US" i="1" dirty="0"/>
                  <a:t> </a:t>
                </a:r>
                <a:r>
                  <a:rPr lang="en-US" dirty="0"/>
                  <a:t>to highest-ranked free </a:t>
                </a:r>
                <a14:m>
                  <m:oMath xmlns:m="http://schemas.openxmlformats.org/officeDocument/2006/math">
                    <m:r>
                      <a:rPr lang="en-US" i="1">
                        <a:latin typeface="Cambria Math" panose="02040503050406030204" pitchFamily="18" charset="0"/>
                      </a:rPr>
                      <m:t>𝒉</m:t>
                    </m:r>
                  </m:oMath>
                </a14:m>
                <a:endParaRPr lang="en-US" i="1" dirty="0"/>
              </a:p>
              <a:p>
                <a:pPr lvl="1"/>
                <a:r>
                  <a:rPr lang="en-US" dirty="0"/>
                  <a:t>On average, </a:t>
                </a:r>
                <a:r>
                  <a:rPr lang="en-US" i="1" dirty="0"/>
                  <a:t>O</a:t>
                </a:r>
                <a:r>
                  <a:rPr lang="en-US" dirty="0"/>
                  <a:t>(</a:t>
                </a:r>
                <a:r>
                  <a:rPr lang="en-US" i="1" dirty="0" err="1"/>
                  <a:t>nlog</a:t>
                </a:r>
                <a:r>
                  <a:rPr lang="en-US" dirty="0"/>
                  <a:t>(</a:t>
                </a:r>
                <a:r>
                  <a:rPr lang="en-US" i="1" dirty="0"/>
                  <a:t>n</a:t>
                </a:r>
                <a:r>
                  <a:rPr lang="en-US" dirty="0"/>
                  <a:t>)) unstable pairs</a:t>
                </a:r>
              </a:p>
              <a:p>
                <a:r>
                  <a:rPr lang="en-US" dirty="0"/>
                  <a:t>No deterministic </a:t>
                </a:r>
                <a:r>
                  <a:rPr lang="en-US" b="1" dirty="0"/>
                  <a:t>or randomized</a:t>
                </a:r>
                <a:r>
                  <a:rPr lang="en-US" dirty="0"/>
                  <a:t> algorithm can do better than </a:t>
                </a:r>
                <a:r>
                  <a:rPr lang="en-US" dirty="0" err="1"/>
                  <a:t>Ω</a:t>
                </a:r>
                <a:r>
                  <a:rPr lang="en-US" dirty="0"/>
                  <a:t>(n</a:t>
                </a:r>
                <a:r>
                  <a:rPr lang="en-US" baseline="30000" dirty="0"/>
                  <a:t>2</a:t>
                </a:r>
                <a:r>
                  <a:rPr lang="en-US" dirty="0"/>
                  <a:t>) unstable pairs!</a:t>
                </a:r>
              </a:p>
              <a:p>
                <a:pPr lvl="1"/>
                <a:r>
                  <a:rPr lang="en-US" dirty="0"/>
                  <a:t>Not better with randomization </a:t>
                </a:r>
                <a:r>
                  <a:rPr lang="en-US" dirty="0">
                    <a:sym typeface="Wingdings"/>
                  </a:rPr>
                  <a:t></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00" t="-697" r="-128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AF0F1B6-9FD3-9247-83F9-1D52CEE0065C}"/>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88235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Incomplete </a:t>
            </a:r>
            <a:r>
              <a:rPr lang="en-US" dirty="0" err="1"/>
              <a:t>prefs</a:t>
            </a:r>
            <a:r>
              <a:rPr lang="en-US" dirty="0"/>
              <a:t> </a:t>
            </a:r>
            <a:r>
              <a:rPr lang="en-US" sz="1800" dirty="0"/>
              <a:t>[</a:t>
            </a:r>
            <a:r>
              <a:rPr lang="en-US" sz="1800" dirty="0" err="1"/>
              <a:t>Manlove</a:t>
            </a:r>
            <a:r>
              <a:rPr lang="en-US" sz="1800" dirty="0"/>
              <a:t> et al. 2002]</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Before: complete + strict preferences</a:t>
                </a:r>
              </a:p>
              <a:p>
                <a:pPr lvl="1"/>
                <a:r>
                  <a:rPr lang="en-US" dirty="0"/>
                  <a:t>Easy to compute, lots of nice properties</a:t>
                </a:r>
              </a:p>
              <a:p>
                <a:r>
                  <a:rPr lang="en-US" dirty="0"/>
                  <a:t>Incomplete preferences</a:t>
                </a:r>
              </a:p>
              <a:p>
                <a:pPr lvl="1"/>
                <a:r>
                  <a:rPr lang="en-US" dirty="0"/>
                  <a:t>May exist: stable </a:t>
                </a:r>
                <a:r>
                  <a:rPr lang="en-US" dirty="0" err="1"/>
                  <a:t>matchings</a:t>
                </a:r>
                <a:r>
                  <a:rPr lang="en-US" dirty="0"/>
                  <a:t> of </a:t>
                </a:r>
                <a:r>
                  <a:rPr lang="en-US" b="1" dirty="0"/>
                  <a:t>different sizes</a:t>
                </a:r>
              </a:p>
              <a:p>
                <a:r>
                  <a:rPr lang="en-US" dirty="0"/>
                  <a:t>Everything becomes hard!</a:t>
                </a:r>
              </a:p>
              <a:p>
                <a:pPr lvl="1"/>
                <a:r>
                  <a:rPr lang="en-US" dirty="0"/>
                  <a:t>Finding max or min cardinality stable matching</a:t>
                </a:r>
              </a:p>
              <a:p>
                <a:pPr lvl="1"/>
                <a:r>
                  <a:rPr lang="en-US" dirty="0"/>
                  <a:t>Determining if &lt; </a:t>
                </a:r>
                <a14:m>
                  <m:oMath xmlns:m="http://schemas.openxmlformats.org/officeDocument/2006/math">
                    <m:r>
                      <a:rPr lang="en-US" i="1">
                        <a:latin typeface="Cambria Math" panose="02040503050406030204" pitchFamily="18" charset="0"/>
                      </a:rPr>
                      <m:t>𝒋</m:t>
                    </m:r>
                  </m:oMath>
                </a14:m>
                <a:r>
                  <a:rPr lang="en-US" dirty="0"/>
                  <a:t>,</a:t>
                </a:r>
                <a:r>
                  <a:rPr lang="en-US" b="1" dirty="0"/>
                  <a:t> </a:t>
                </a:r>
                <a14:m>
                  <m:oMath xmlns:m="http://schemas.openxmlformats.org/officeDocument/2006/math">
                    <m:r>
                      <a:rPr lang="en-US" b="1" i="1">
                        <a:latin typeface="Cambria Math" panose="02040503050406030204" pitchFamily="18" charset="0"/>
                      </a:rPr>
                      <m:t>𝒉</m:t>
                    </m:r>
                    <m:r>
                      <a:rPr lang="en-US" b="1" i="1">
                        <a:latin typeface="Cambria Math" panose="02040503050406030204" pitchFamily="18" charset="0"/>
                      </a:rPr>
                      <m:t> </m:t>
                    </m:r>
                  </m:oMath>
                </a14:m>
                <a:r>
                  <a:rPr lang="en-US" dirty="0"/>
                  <a:t>&gt; are stable</a:t>
                </a:r>
              </a:p>
              <a:p>
                <a:pPr lvl="1"/>
                <a:r>
                  <a:rPr lang="en-US" dirty="0"/>
                  <a:t>Finding/approx. finding “egalitarian” matching</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00" t="-6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04186D7-3D92-6341-9B05-9690B1FFCA53}"/>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4040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60276" cy="1371600"/>
          </a:xfrm>
        </p:spPr>
        <p:txBody>
          <a:bodyPr/>
          <a:lstStyle/>
          <a:p>
            <a:r>
              <a:rPr lang="en-US"/>
              <a:t>Non-bipartite graph …?</a:t>
            </a:r>
            <a:endParaRPr lang="en-US" dirty="0"/>
          </a:p>
        </p:txBody>
      </p:sp>
      <p:sp>
        <p:nvSpPr>
          <p:cNvPr id="3" name="Content Placeholder 2"/>
          <p:cNvSpPr>
            <a:spLocks noGrp="1"/>
          </p:cNvSpPr>
          <p:nvPr>
            <p:ph idx="1"/>
          </p:nvPr>
        </p:nvSpPr>
        <p:spPr/>
        <p:txBody>
          <a:bodyPr/>
          <a:lstStyle/>
          <a:p>
            <a:r>
              <a:rPr lang="en-US" dirty="0"/>
              <a:t>Matching is defined on general graphs:</a:t>
            </a:r>
          </a:p>
          <a:p>
            <a:pPr lvl="1"/>
            <a:r>
              <a:rPr lang="en-US" dirty="0"/>
              <a:t>“Set of edges, each vertex included at most once”</a:t>
            </a:r>
            <a:endParaRPr lang="en-US" dirty="0">
              <a:solidFill>
                <a:schemeClr val="bg1">
                  <a:lumMod val="50000"/>
                </a:schemeClr>
              </a:solidFill>
            </a:endParaRPr>
          </a:p>
          <a:p>
            <a:r>
              <a:rPr lang="en-US" dirty="0"/>
              <a:t>The stable roommates problem is bipartite stable matching generalized to any graph</a:t>
            </a:r>
          </a:p>
          <a:p>
            <a:r>
              <a:rPr lang="en-US" dirty="0"/>
              <a:t>Each vertex ranks all n-1 other vertices</a:t>
            </a:r>
          </a:p>
          <a:p>
            <a:pPr lvl="1"/>
            <a:r>
              <a:rPr lang="en-US" dirty="0"/>
              <a:t>(Variations with/without truncation)</a:t>
            </a:r>
          </a:p>
          <a:p>
            <a:r>
              <a:rPr lang="en-US"/>
              <a:t>Same </a:t>
            </a:r>
            <a:r>
              <a:rPr lang="en-US" dirty="0"/>
              <a:t>notion of stability</a:t>
            </a:r>
          </a:p>
        </p:txBody>
      </p:sp>
      <p:sp>
        <p:nvSpPr>
          <p:cNvPr id="4" name="Slide Number Placeholder 3">
            <a:extLst>
              <a:ext uri="{FF2B5EF4-FFF2-40B4-BE49-F238E27FC236}">
                <a16:creationId xmlns:a16="http://schemas.microsoft.com/office/drawing/2014/main" id="{06FBF6FB-DCA7-9940-A859-0CB52EC6F11E}"/>
              </a:ext>
            </a:extLst>
          </p:cNvPr>
          <p:cNvSpPr>
            <a:spLocks noGrp="1"/>
          </p:cNvSpPr>
          <p:nvPr>
            <p:ph type="sldNum" sz="quarter" idx="12"/>
          </p:nvPr>
        </p:nvSpPr>
        <p:spPr/>
        <p:txBody>
          <a:bodyPr/>
          <a:lstStyle/>
          <a:p>
            <a:fld id="{A2EF37A0-74FC-AB4F-AE4C-D9BFC6719E9F}" type="slidenum">
              <a:rPr lang="en-US" smtClean="0"/>
              <a:t>43</a:t>
            </a:fld>
            <a:endParaRPr lang="en-US"/>
          </a:p>
        </p:txBody>
      </p:sp>
    </p:spTree>
    <p:extLst>
      <p:ext uri="{BB962C8B-B14F-4D97-AF65-F5344CB8AC3E}">
        <p14:creationId xmlns:p14="http://schemas.microsoft.com/office/powerpoint/2010/main" val="72346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p:cNvSpPr>
            <a:spLocks noGrp="1"/>
          </p:cNvSpPr>
          <p:nvPr>
            <p:ph type="title"/>
          </p:nvPr>
        </p:nvSpPr>
        <p:spPr>
          <a:xfrm>
            <a:off x="457200" y="274638"/>
            <a:ext cx="8229600" cy="1143000"/>
          </a:xfrm>
        </p:spPr>
        <p:txBody>
          <a:bodyPr>
            <a:normAutofit fontScale="90000"/>
          </a:bodyPr>
          <a:lstStyle/>
          <a:p>
            <a:r>
              <a:rPr lang="en-US" dirty="0"/>
              <a:t>Is this different than stable marriage?</a:t>
            </a:r>
          </a:p>
        </p:txBody>
      </p:sp>
      <p:graphicFrame>
        <p:nvGraphicFramePr>
          <p:cNvPr id="21" name="Content Placeholder 3"/>
          <p:cNvGraphicFramePr>
            <a:graphicFrameLocks noGrp="1"/>
          </p:cNvGraphicFramePr>
          <p:nvPr>
            <p:ph idx="1"/>
          </p:nvPr>
        </p:nvGraphicFramePr>
        <p:xfrm>
          <a:off x="457200" y="2545080"/>
          <a:ext cx="8229600" cy="18288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Alana</a:t>
                      </a:r>
                    </a:p>
                  </a:txBody>
                  <a:tcPr/>
                </a:tc>
                <a:tc>
                  <a:txBody>
                    <a:bodyPr/>
                    <a:lstStyle/>
                    <a:p>
                      <a:r>
                        <a:rPr lang="en-US" sz="2400" dirty="0"/>
                        <a:t>Brian</a:t>
                      </a:r>
                    </a:p>
                  </a:txBody>
                  <a:tcPr/>
                </a:tc>
                <a:tc>
                  <a:txBody>
                    <a:bodyPr/>
                    <a:lstStyle/>
                    <a:p>
                      <a:r>
                        <a:rPr lang="en-US" sz="2400" dirty="0"/>
                        <a:t>Cynthia</a:t>
                      </a:r>
                    </a:p>
                  </a:txBody>
                  <a:tcPr/>
                </a:tc>
                <a:tc>
                  <a:txBody>
                    <a:bodyPr/>
                    <a:lstStyle/>
                    <a:p>
                      <a:r>
                        <a:rPr lang="en-US" sz="2400" dirty="0"/>
                        <a:t>Dracula</a:t>
                      </a:r>
                    </a:p>
                  </a:txBody>
                  <a:tcPr/>
                </a:tc>
                <a:extLst>
                  <a:ext uri="{0D108BD9-81ED-4DB2-BD59-A6C34878D82A}">
                    <a16:rowId xmlns:a16="http://schemas.microsoft.com/office/drawing/2014/main" val="10000"/>
                  </a:ext>
                </a:extLst>
              </a:tr>
              <a:tr h="370840">
                <a:tc>
                  <a:txBody>
                    <a:bodyPr/>
                    <a:lstStyle/>
                    <a:p>
                      <a:r>
                        <a:rPr lang="en-US" sz="2400" dirty="0"/>
                        <a:t>Brian</a:t>
                      </a:r>
                    </a:p>
                  </a:txBody>
                  <a:tcPr/>
                </a:tc>
                <a:tc>
                  <a:txBody>
                    <a:bodyPr/>
                    <a:lstStyle/>
                    <a:p>
                      <a:r>
                        <a:rPr lang="en-US" sz="2400" dirty="0"/>
                        <a:t>Cynthia</a:t>
                      </a:r>
                    </a:p>
                  </a:txBody>
                  <a:tcPr/>
                </a:tc>
                <a:tc>
                  <a:txBody>
                    <a:bodyPr/>
                    <a:lstStyle/>
                    <a:p>
                      <a:r>
                        <a:rPr lang="en-US" sz="2400" dirty="0"/>
                        <a:t>Alana</a:t>
                      </a:r>
                    </a:p>
                  </a:txBody>
                  <a:tcPr/>
                </a:tc>
                <a:tc>
                  <a:txBody>
                    <a:bodyPr/>
                    <a:lstStyle/>
                    <a:p>
                      <a:r>
                        <a:rPr lang="en-US" sz="2400" dirty="0"/>
                        <a:t>Dracula</a:t>
                      </a:r>
                    </a:p>
                  </a:txBody>
                  <a:tcPr/>
                </a:tc>
                <a:extLst>
                  <a:ext uri="{0D108BD9-81ED-4DB2-BD59-A6C34878D82A}">
                    <a16:rowId xmlns:a16="http://schemas.microsoft.com/office/drawing/2014/main" val="10001"/>
                  </a:ext>
                </a:extLst>
              </a:tr>
              <a:tr h="370840">
                <a:tc>
                  <a:txBody>
                    <a:bodyPr/>
                    <a:lstStyle/>
                    <a:p>
                      <a:r>
                        <a:rPr lang="en-US" sz="2400" dirty="0"/>
                        <a:t>Cynthia</a:t>
                      </a:r>
                    </a:p>
                  </a:txBody>
                  <a:tcPr/>
                </a:tc>
                <a:tc>
                  <a:txBody>
                    <a:bodyPr/>
                    <a:lstStyle/>
                    <a:p>
                      <a:r>
                        <a:rPr lang="en-US" sz="2400" dirty="0"/>
                        <a:t>Alana</a:t>
                      </a:r>
                    </a:p>
                  </a:txBody>
                  <a:tcPr/>
                </a:tc>
                <a:tc>
                  <a:txBody>
                    <a:bodyPr/>
                    <a:lstStyle/>
                    <a:p>
                      <a:r>
                        <a:rPr lang="en-US" sz="2400" dirty="0"/>
                        <a:t>Brian</a:t>
                      </a:r>
                    </a:p>
                  </a:txBody>
                  <a:tcPr/>
                </a:tc>
                <a:tc>
                  <a:txBody>
                    <a:bodyPr/>
                    <a:lstStyle/>
                    <a:p>
                      <a:r>
                        <a:rPr lang="en-US" sz="2400" dirty="0"/>
                        <a:t>Dracula</a:t>
                      </a:r>
                    </a:p>
                  </a:txBody>
                  <a:tcPr/>
                </a:tc>
                <a:extLst>
                  <a:ext uri="{0D108BD9-81ED-4DB2-BD59-A6C34878D82A}">
                    <a16:rowId xmlns:a16="http://schemas.microsoft.com/office/drawing/2014/main" val="10002"/>
                  </a:ext>
                </a:extLst>
              </a:tr>
              <a:tr h="370840">
                <a:tc>
                  <a:txBody>
                    <a:bodyPr/>
                    <a:lstStyle/>
                    <a:p>
                      <a:r>
                        <a:rPr lang="en-US" sz="2400" dirty="0"/>
                        <a:t>Dracula</a:t>
                      </a:r>
                    </a:p>
                  </a:txBody>
                  <a:tcPr/>
                </a:tc>
                <a:tc>
                  <a:txBody>
                    <a:bodyPr/>
                    <a:lstStyle/>
                    <a:p>
                      <a:r>
                        <a:rPr lang="en-US" sz="2400" dirty="0">
                          <a:solidFill>
                            <a:srgbClr val="7F7F7F"/>
                          </a:solidFill>
                        </a:rPr>
                        <a:t>(Anyone)</a:t>
                      </a:r>
                    </a:p>
                  </a:txBody>
                  <a:tcPr/>
                </a:tc>
                <a:tc>
                  <a:txBody>
                    <a:bodyPr/>
                    <a:lstStyle/>
                    <a:p>
                      <a:r>
                        <a:rPr lang="en-US" sz="2400" dirty="0">
                          <a:solidFill>
                            <a:srgbClr val="7F7F7F"/>
                          </a:solidFill>
                        </a:rPr>
                        <a:t>(Anyone)</a:t>
                      </a:r>
                      <a:endParaRPr lang="en-US" sz="2400" dirty="0"/>
                    </a:p>
                  </a:txBody>
                  <a:tcPr/>
                </a:tc>
                <a:tc>
                  <a:txBody>
                    <a:bodyPr/>
                    <a:lstStyle/>
                    <a:p>
                      <a:r>
                        <a:rPr lang="en-US" sz="2400" dirty="0">
                          <a:solidFill>
                            <a:srgbClr val="7F7F7F"/>
                          </a:solidFill>
                        </a:rPr>
                        <a:t>(Anyone)</a:t>
                      </a:r>
                      <a:endParaRPr lang="en-US" sz="2400" dirty="0"/>
                    </a:p>
                  </a:txBody>
                  <a:tcPr/>
                </a:tc>
                <a:extLst>
                  <a:ext uri="{0D108BD9-81ED-4DB2-BD59-A6C34878D82A}">
                    <a16:rowId xmlns:a16="http://schemas.microsoft.com/office/drawing/2014/main" val="10003"/>
                  </a:ext>
                </a:extLst>
              </a:tr>
            </a:tbl>
          </a:graphicData>
        </a:graphic>
      </p:graphicFrame>
      <p:pic>
        <p:nvPicPr>
          <p:cNvPr id="27" name="Picture 26" descr="emoticon_4.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41319" y="3923916"/>
            <a:ext cx="457200" cy="457200"/>
          </a:xfrm>
          <a:prstGeom prst="rect">
            <a:avLst/>
          </a:prstGeom>
        </p:spPr>
      </p:pic>
      <p:sp>
        <p:nvSpPr>
          <p:cNvPr id="34" name="Rounded Rectangle 33"/>
          <p:cNvSpPr/>
          <p:nvPr/>
        </p:nvSpPr>
        <p:spPr>
          <a:xfrm>
            <a:off x="457200" y="4724400"/>
            <a:ext cx="8229600" cy="1905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4000" dirty="0"/>
              <a:t>No stable matching exists!</a:t>
            </a:r>
          </a:p>
          <a:p>
            <a:pPr algn="ctr"/>
            <a:r>
              <a:rPr lang="en-US" sz="3200" dirty="0"/>
              <a:t>Anyone paired with Dracula (</a:t>
            </a:r>
            <a:r>
              <a:rPr lang="en-US" sz="3200" dirty="0" err="1"/>
              <a:t>i</a:t>
            </a:r>
            <a:r>
              <a:rPr lang="en-US" sz="3200" dirty="0"/>
              <a:t>) prefers some other </a:t>
            </a:r>
            <a:r>
              <a:rPr lang="en-US" sz="3200" i="1" dirty="0"/>
              <a:t>v </a:t>
            </a:r>
            <a:r>
              <a:rPr lang="en-US" sz="3200" dirty="0"/>
              <a:t>and (ii) is preferred by that </a:t>
            </a:r>
            <a:r>
              <a:rPr lang="en-US" sz="3200" i="1" dirty="0"/>
              <a:t>v</a:t>
            </a:r>
            <a:endParaRPr lang="en-US" sz="3200" dirty="0"/>
          </a:p>
        </p:txBody>
      </p:sp>
      <p:sp>
        <p:nvSpPr>
          <p:cNvPr id="35" name="TextBox 34"/>
          <p:cNvSpPr txBox="1"/>
          <p:nvPr/>
        </p:nvSpPr>
        <p:spPr>
          <a:xfrm>
            <a:off x="-744093" y="5913562"/>
            <a:ext cx="184666" cy="369332"/>
          </a:xfrm>
          <a:prstGeom prst="rect">
            <a:avLst/>
          </a:prstGeom>
          <a:noFill/>
        </p:spPr>
        <p:txBody>
          <a:bodyPr wrap="none" rtlCol="0">
            <a:spAutoFit/>
          </a:bodyPr>
          <a:lstStyle/>
          <a:p>
            <a:endParaRPr lang="en-US" dirty="0"/>
          </a:p>
        </p:txBody>
      </p:sp>
      <p:sp>
        <p:nvSpPr>
          <p:cNvPr id="2" name="Slide Number Placeholder 1">
            <a:extLst>
              <a:ext uri="{FF2B5EF4-FFF2-40B4-BE49-F238E27FC236}">
                <a16:creationId xmlns:a16="http://schemas.microsoft.com/office/drawing/2014/main" id="{6DAD5CC2-581A-CA48-B754-5978AD1460CE}"/>
              </a:ext>
            </a:extLst>
          </p:cNvPr>
          <p:cNvSpPr>
            <a:spLocks noGrp="1"/>
          </p:cNvSpPr>
          <p:nvPr>
            <p:ph type="sldNum" sz="quarter" idx="12"/>
          </p:nvPr>
        </p:nvSpPr>
        <p:spPr/>
        <p:txBody>
          <a:bodyPr/>
          <a:lstStyle/>
          <a:p>
            <a:fld id="{A2EF37A0-74FC-AB4F-AE4C-D9BFC6719E9F}" type="slidenum">
              <a:rPr lang="en-US" smtClean="0"/>
              <a:t>44</a:t>
            </a:fld>
            <a:endParaRPr lang="en-US"/>
          </a:p>
        </p:txBody>
      </p:sp>
      <p:sp>
        <p:nvSpPr>
          <p:cNvPr id="13" name="TextBox 12">
            <a:extLst>
              <a:ext uri="{FF2B5EF4-FFF2-40B4-BE49-F238E27FC236}">
                <a16:creationId xmlns:a16="http://schemas.microsoft.com/office/drawing/2014/main" id="{A34FD613-6E41-45EC-9382-A470F723AB65}"/>
              </a:ext>
            </a:extLst>
          </p:cNvPr>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4" name="TextBox 13">
            <a:extLst>
              <a:ext uri="{FF2B5EF4-FFF2-40B4-BE49-F238E27FC236}">
                <a16:creationId xmlns:a16="http://schemas.microsoft.com/office/drawing/2014/main" id="{50912266-27FD-491E-9F5E-403ABFD34B4D}"/>
              </a:ext>
            </a:extLst>
          </p:cNvPr>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pic>
        <p:nvPicPr>
          <p:cNvPr id="15" name="Picture 14" descr="Icon&#10;&#10;Description automatically generated">
            <a:extLst>
              <a:ext uri="{FF2B5EF4-FFF2-40B4-BE49-F238E27FC236}">
                <a16:creationId xmlns:a16="http://schemas.microsoft.com/office/drawing/2014/main" id="{1FE05184-4F7E-4F20-80BC-681F64E761F2}"/>
              </a:ext>
            </a:extLst>
          </p:cNvPr>
          <p:cNvPicPr>
            <a:picLocks noChangeAspect="1"/>
          </p:cNvPicPr>
          <p:nvPr/>
        </p:nvPicPr>
        <p:blipFill>
          <a:blip r:embed="rId3"/>
          <a:stretch>
            <a:fillRect/>
          </a:stretch>
        </p:blipFill>
        <p:spPr>
          <a:xfrm>
            <a:off x="3256676" y="1463372"/>
            <a:ext cx="895874" cy="887730"/>
          </a:xfrm>
          <a:prstGeom prst="rect">
            <a:avLst/>
          </a:prstGeom>
        </p:spPr>
      </p:pic>
      <p:pic>
        <p:nvPicPr>
          <p:cNvPr id="16" name="Picture 15" descr="Icon&#10;&#10;Description automatically generated">
            <a:extLst>
              <a:ext uri="{FF2B5EF4-FFF2-40B4-BE49-F238E27FC236}">
                <a16:creationId xmlns:a16="http://schemas.microsoft.com/office/drawing/2014/main" id="{66A78F5F-ADCA-45FC-ADAC-9194D80917BA}"/>
              </a:ext>
            </a:extLst>
          </p:cNvPr>
          <p:cNvPicPr>
            <a:picLocks noChangeAspect="1"/>
          </p:cNvPicPr>
          <p:nvPr/>
        </p:nvPicPr>
        <p:blipFill>
          <a:blip r:embed="rId4"/>
          <a:stretch>
            <a:fillRect/>
          </a:stretch>
        </p:blipFill>
        <p:spPr>
          <a:xfrm>
            <a:off x="5228963" y="1468680"/>
            <a:ext cx="895874" cy="882422"/>
          </a:xfrm>
          <a:prstGeom prst="rect">
            <a:avLst/>
          </a:prstGeom>
        </p:spPr>
      </p:pic>
      <p:pic>
        <p:nvPicPr>
          <p:cNvPr id="17" name="Picture 16" descr="Icon&#10;&#10;Description automatically generated">
            <a:extLst>
              <a:ext uri="{FF2B5EF4-FFF2-40B4-BE49-F238E27FC236}">
                <a16:creationId xmlns:a16="http://schemas.microsoft.com/office/drawing/2014/main" id="{24DCF60B-54C0-48EB-B4BB-9D6B85D613ED}"/>
              </a:ext>
            </a:extLst>
          </p:cNvPr>
          <p:cNvPicPr>
            <a:picLocks noChangeAspect="1"/>
          </p:cNvPicPr>
          <p:nvPr/>
        </p:nvPicPr>
        <p:blipFill>
          <a:blip r:embed="rId5"/>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7594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13"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Hopeless?</a:t>
            </a:r>
          </a:p>
        </p:txBody>
      </p:sp>
      <p:sp>
        <p:nvSpPr>
          <p:cNvPr id="3" name="Content Placeholder 2"/>
          <p:cNvSpPr>
            <a:spLocks noGrp="1"/>
          </p:cNvSpPr>
          <p:nvPr>
            <p:ph idx="1"/>
          </p:nvPr>
        </p:nvSpPr>
        <p:spPr/>
        <p:txBody>
          <a:bodyPr/>
          <a:lstStyle/>
          <a:p>
            <a:r>
              <a:rPr lang="en-US" dirty="0"/>
              <a:t>Can we build an algorithm that:</a:t>
            </a:r>
          </a:p>
          <a:p>
            <a:pPr lvl="1"/>
            <a:r>
              <a:rPr lang="en-US" dirty="0"/>
              <a:t>Finds a stable matching; or</a:t>
            </a:r>
          </a:p>
          <a:p>
            <a:pPr lvl="1"/>
            <a:r>
              <a:rPr lang="en-US" dirty="0"/>
              <a:t>Reports nonexistence</a:t>
            </a:r>
          </a:p>
          <a:p>
            <a:pPr marL="0" indent="0">
              <a:buNone/>
            </a:pPr>
            <a:r>
              <a:rPr lang="en-US" dirty="0"/>
              <a:t>… In polynomial time?</a:t>
            </a:r>
            <a:br>
              <a:rPr lang="en-US" dirty="0"/>
            </a:br>
            <a:endParaRPr lang="en-US" dirty="0"/>
          </a:p>
          <a:p>
            <a:r>
              <a:rPr lang="en-US" dirty="0"/>
              <a:t>Yes! [Irving 1985]</a:t>
            </a:r>
          </a:p>
          <a:p>
            <a:pPr lvl="1"/>
            <a:r>
              <a:rPr lang="en-US" dirty="0"/>
              <a:t>Builds on Gale-Shapley ideas and</a:t>
            </a:r>
            <a:br>
              <a:rPr lang="en-US" dirty="0"/>
            </a:br>
            <a:r>
              <a:rPr lang="en-US" dirty="0"/>
              <a:t>work by </a:t>
            </a:r>
            <a:r>
              <a:rPr lang="en-US" dirty="0" err="1"/>
              <a:t>McVitie</a:t>
            </a:r>
            <a:r>
              <a:rPr lang="en-US" dirty="0"/>
              <a:t> and Wilson [1971]</a:t>
            </a:r>
          </a:p>
        </p:txBody>
      </p:sp>
      <p:sp>
        <p:nvSpPr>
          <p:cNvPr id="5" name="Cloud Callout 4"/>
          <p:cNvSpPr/>
          <p:nvPr/>
        </p:nvSpPr>
        <p:spPr>
          <a:xfrm flipH="1">
            <a:off x="5314950" y="2133600"/>
            <a:ext cx="1981200" cy="1066800"/>
          </a:xfrm>
          <a:prstGeom prst="cloud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Hmm …</a:t>
            </a:r>
          </a:p>
        </p:txBody>
      </p:sp>
      <p:pic>
        <p:nvPicPr>
          <p:cNvPr id="4" name="Picture 3" descr="knuth.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15150" y="2667000"/>
            <a:ext cx="1884578" cy="21945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lide Number Placeholder 5">
            <a:extLst>
              <a:ext uri="{FF2B5EF4-FFF2-40B4-BE49-F238E27FC236}">
                <a16:creationId xmlns:a16="http://schemas.microsoft.com/office/drawing/2014/main" id="{06DD8D8C-144A-4F41-8B8C-3902D85E80E8}"/>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1430522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Irving’s algorithm: Phase 1</a:t>
            </a:r>
          </a:p>
        </p:txBody>
      </p:sp>
      <p:sp>
        <p:nvSpPr>
          <p:cNvPr id="3" name="Content Placeholder 2"/>
          <p:cNvSpPr>
            <a:spLocks noGrp="1"/>
          </p:cNvSpPr>
          <p:nvPr>
            <p:ph idx="1"/>
          </p:nvPr>
        </p:nvSpPr>
        <p:spPr/>
        <p:txBody>
          <a:bodyPr>
            <a:normAutofit/>
          </a:bodyPr>
          <a:lstStyle/>
          <a:p>
            <a:r>
              <a:rPr lang="en-US" dirty="0"/>
              <a:t>Run a deferred acceptance-type algorithm</a:t>
            </a:r>
          </a:p>
          <a:p>
            <a:r>
              <a:rPr lang="en-US" dirty="0"/>
              <a:t>If at least one person is unmatched: nonexistence</a:t>
            </a:r>
          </a:p>
          <a:p>
            <a:r>
              <a:rPr lang="en-US" dirty="0"/>
              <a:t>Else: create a reduced set of preferences</a:t>
            </a:r>
          </a:p>
          <a:p>
            <a:pPr lvl="2"/>
            <a:r>
              <a:rPr lang="en-US" i="1" dirty="0"/>
              <a:t>a </a:t>
            </a:r>
            <a:r>
              <a:rPr lang="en-US" dirty="0"/>
              <a:t>holds proposal from </a:t>
            </a:r>
            <a:r>
              <a:rPr lang="en-US" i="1" dirty="0"/>
              <a:t>b</a:t>
            </a:r>
            <a:r>
              <a:rPr lang="en-US" dirty="0"/>
              <a:t> </a:t>
            </a:r>
            <a:r>
              <a:rPr lang="en-US" dirty="0">
                <a:sym typeface="Wingdings"/>
              </a:rPr>
              <a:t> </a:t>
            </a:r>
            <a:r>
              <a:rPr lang="en-US" i="1" dirty="0">
                <a:sym typeface="Wingdings"/>
              </a:rPr>
              <a:t>a </a:t>
            </a:r>
            <a:r>
              <a:rPr lang="en-US" dirty="0">
                <a:sym typeface="Wingdings"/>
              </a:rPr>
              <a:t>truncates all </a:t>
            </a:r>
            <a:r>
              <a:rPr lang="en-US" i="1" dirty="0">
                <a:sym typeface="Wingdings"/>
              </a:rPr>
              <a:t>x</a:t>
            </a:r>
            <a:r>
              <a:rPr lang="en-US" dirty="0">
                <a:sym typeface="Wingdings"/>
              </a:rPr>
              <a:t> after </a:t>
            </a:r>
            <a:r>
              <a:rPr lang="en-US" i="1" dirty="0">
                <a:sym typeface="Wingdings"/>
              </a:rPr>
              <a:t>b</a:t>
            </a:r>
          </a:p>
          <a:p>
            <a:pPr lvl="2"/>
            <a:r>
              <a:rPr lang="en-US" dirty="0">
                <a:sym typeface="Wingdings"/>
              </a:rPr>
              <a:t>Remove </a:t>
            </a:r>
            <a:r>
              <a:rPr lang="en-US" i="1" dirty="0">
                <a:sym typeface="Wingdings"/>
              </a:rPr>
              <a:t>a</a:t>
            </a:r>
            <a:r>
              <a:rPr lang="en-US" dirty="0">
                <a:sym typeface="Wingdings"/>
              </a:rPr>
              <a:t> from </a:t>
            </a:r>
            <a:r>
              <a:rPr lang="en-US" i="1" dirty="0">
                <a:sym typeface="Wingdings"/>
              </a:rPr>
              <a:t>x</a:t>
            </a:r>
            <a:r>
              <a:rPr lang="en-US" dirty="0">
                <a:sym typeface="Wingdings"/>
              </a:rPr>
              <a:t>’s preferences</a:t>
            </a:r>
          </a:p>
          <a:p>
            <a:pPr lvl="2"/>
            <a:r>
              <a:rPr lang="en-US" dirty="0">
                <a:sym typeface="Wingdings"/>
              </a:rPr>
              <a:t>Note: </a:t>
            </a:r>
            <a:r>
              <a:rPr lang="en-US" i="1" dirty="0">
                <a:sym typeface="Wingdings"/>
              </a:rPr>
              <a:t>a</a:t>
            </a:r>
            <a:r>
              <a:rPr lang="en-US" dirty="0">
                <a:sym typeface="Wingdings"/>
              </a:rPr>
              <a:t> is at the top of </a:t>
            </a:r>
            <a:r>
              <a:rPr lang="en-US" i="1" dirty="0">
                <a:sym typeface="Wingdings"/>
              </a:rPr>
              <a:t>b</a:t>
            </a:r>
            <a:r>
              <a:rPr lang="en-US" dirty="0">
                <a:sym typeface="Wingdings"/>
              </a:rPr>
              <a:t>’s list</a:t>
            </a:r>
          </a:p>
          <a:p>
            <a:r>
              <a:rPr lang="en-US" dirty="0">
                <a:sym typeface="Wingdings"/>
              </a:rPr>
              <a:t>If any truncated list is empty: nonexistence</a:t>
            </a:r>
          </a:p>
          <a:p>
            <a:r>
              <a:rPr lang="en-US" dirty="0">
                <a:sym typeface="Wingdings"/>
              </a:rPr>
              <a:t>Else: this is a “stable table” – continue to Phase 2</a:t>
            </a:r>
          </a:p>
          <a:p>
            <a:pPr lvl="3"/>
            <a:endParaRPr lang="en-US" i="1" dirty="0"/>
          </a:p>
        </p:txBody>
      </p:sp>
      <p:sp>
        <p:nvSpPr>
          <p:cNvPr id="4" name="Slide Number Placeholder 3">
            <a:extLst>
              <a:ext uri="{FF2B5EF4-FFF2-40B4-BE49-F238E27FC236}">
                <a16:creationId xmlns:a16="http://schemas.microsoft.com/office/drawing/2014/main" id="{BAA309E3-41E6-F94D-BFA2-8D3638C0E861}"/>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00056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09123351"/>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47</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11" name="TextBox 10">
            <a:extLst>
              <a:ext uri="{FF2B5EF4-FFF2-40B4-BE49-F238E27FC236}">
                <a16:creationId xmlns:a16="http://schemas.microsoft.com/office/drawing/2014/main" id="{32CCB543-0433-4540-937B-AAC600C4D802}"/>
              </a:ext>
            </a:extLst>
          </p:cNvPr>
          <p:cNvSpPr txBox="1"/>
          <p:nvPr/>
        </p:nvSpPr>
        <p:spPr>
          <a:xfrm>
            <a:off x="2313432" y="3244334"/>
            <a:ext cx="4626864" cy="369332"/>
          </a:xfrm>
          <a:prstGeom prst="rect">
            <a:avLst/>
          </a:prstGeom>
          <a:noFill/>
        </p:spPr>
        <p:txBody>
          <a:bodyPr wrap="square">
            <a:spAutoFit/>
          </a:bodyPr>
          <a:lstStyle/>
          <a:p>
            <a:r>
              <a:rPr lang="en-US" dirty="0"/>
              <a:t>a</a:t>
            </a:r>
          </a:p>
        </p:txBody>
      </p:sp>
      <p:sp>
        <p:nvSpPr>
          <p:cNvPr id="12" name="TextBox 11">
            <a:extLst>
              <a:ext uri="{FF2B5EF4-FFF2-40B4-BE49-F238E27FC236}">
                <a16:creationId xmlns:a16="http://schemas.microsoft.com/office/drawing/2014/main" id="{D7301DAE-BABE-4660-82CB-9F4D538CD78B}"/>
              </a:ext>
            </a:extLst>
          </p:cNvPr>
          <p:cNvSpPr txBox="1"/>
          <p:nvPr/>
        </p:nvSpPr>
        <p:spPr>
          <a:xfrm>
            <a:off x="474342" y="1514177"/>
            <a:ext cx="6856099" cy="276999"/>
          </a:xfrm>
          <a:prstGeom prst="rect">
            <a:avLst/>
          </a:prstGeom>
          <a:noFill/>
        </p:spPr>
        <p:txBody>
          <a:bodyPr wrap="square">
            <a:spAutoFit/>
          </a:bodyPr>
          <a:lstStyle/>
          <a:p>
            <a:r>
              <a:rPr lang="en-US" sz="1200" i="1" dirty="0"/>
              <a:t>Example from: https://www.youtube.com/watch?v=9Lo7TFAkohE&amp;ab_channel=OscarRobertson</a:t>
            </a:r>
          </a:p>
        </p:txBody>
      </p:sp>
      <p:sp>
        <p:nvSpPr>
          <p:cNvPr id="14" name="TextBox 13">
            <a:extLst>
              <a:ext uri="{FF2B5EF4-FFF2-40B4-BE49-F238E27FC236}">
                <a16:creationId xmlns:a16="http://schemas.microsoft.com/office/drawing/2014/main" id="{F4F145EA-70F3-4F07-8CCE-F2D305BE62EE}"/>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879048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2151654"/>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chemeClr val="accent2">
                        <a:lumMod val="60000"/>
                        <a:lumOff val="40000"/>
                      </a:schemeClr>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5">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48</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67DF96FC-70CF-43CD-8B28-79CBAC87D319}"/>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7847660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69817313"/>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49</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916FDAA2-B65C-48A5-82B0-CD8DEA9FEF46}"/>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94058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Stable Matching problem</a:t>
            </a:r>
          </a:p>
        </p:txBody>
      </p:sp>
      <p:sp>
        <p:nvSpPr>
          <p:cNvPr id="3" name="Content Placeholder 2"/>
          <p:cNvSpPr>
            <a:spLocks noGrp="1"/>
          </p:cNvSpPr>
          <p:nvPr>
            <p:ph idx="1"/>
          </p:nvPr>
        </p:nvSpPr>
        <p:spPr/>
        <p:txBody>
          <a:bodyPr/>
          <a:lstStyle/>
          <a:p>
            <a:r>
              <a:rPr lang="en-US" dirty="0"/>
              <a:t>Complete bipartite graph with equal sides:</a:t>
            </a:r>
          </a:p>
          <a:p>
            <a:pPr lvl="1"/>
            <a:r>
              <a:rPr lang="en-US" i="1" dirty="0"/>
              <a:t>n</a:t>
            </a:r>
            <a:r>
              <a:rPr lang="en-US" dirty="0"/>
              <a:t> horses and </a:t>
            </a:r>
            <a:r>
              <a:rPr lang="en-US" i="1" dirty="0"/>
              <a:t>n</a:t>
            </a:r>
            <a:r>
              <a:rPr lang="en-US" dirty="0"/>
              <a:t> jockeys</a:t>
            </a:r>
            <a:endParaRPr lang="en-US" dirty="0">
              <a:solidFill>
                <a:schemeClr val="tx1">
                  <a:lumMod val="65000"/>
                </a:schemeClr>
              </a:solidFill>
            </a:endParaRPr>
          </a:p>
          <a:p>
            <a:r>
              <a:rPr lang="en-US" dirty="0"/>
              <a:t>Each horse has a strict, complete preference ordering over jockeys, and vice versa</a:t>
            </a:r>
            <a:br>
              <a:rPr lang="en-US" dirty="0"/>
            </a:br>
            <a:endParaRPr lang="en-US" dirty="0"/>
          </a:p>
          <a:p>
            <a:r>
              <a:rPr lang="en-US" b="1" dirty="0"/>
              <a:t>Want</a:t>
            </a:r>
            <a:r>
              <a:rPr lang="en-US" dirty="0"/>
              <a:t>: a </a:t>
            </a:r>
            <a:r>
              <a:rPr lang="en-US" b="1" dirty="0"/>
              <a:t>stable</a:t>
            </a:r>
            <a:r>
              <a:rPr lang="en-US" dirty="0"/>
              <a:t> matching</a:t>
            </a:r>
            <a:br>
              <a:rPr lang="en-US" dirty="0"/>
            </a:br>
            <a:r>
              <a:rPr lang="en-US" dirty="0"/>
              <a:t>				</a:t>
            </a:r>
          </a:p>
        </p:txBody>
      </p:sp>
      <p:sp>
        <p:nvSpPr>
          <p:cNvPr id="5" name="Rounded Rectangle 4"/>
          <p:cNvSpPr/>
          <p:nvPr/>
        </p:nvSpPr>
        <p:spPr>
          <a:xfrm>
            <a:off x="304800" y="4324349"/>
            <a:ext cx="3849189" cy="21461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800" b="1" dirty="0"/>
              <a:t>Stable matching: </a:t>
            </a:r>
            <a:r>
              <a:rPr lang="en-US" sz="2800" dirty="0"/>
              <a:t>No unmatched horse and jockey both prefer each other to their current matches</a:t>
            </a:r>
          </a:p>
        </p:txBody>
      </p:sp>
      <p:sp>
        <p:nvSpPr>
          <p:cNvPr id="6" name="Slide Number Placeholder 5">
            <a:extLst>
              <a:ext uri="{FF2B5EF4-FFF2-40B4-BE49-F238E27FC236}">
                <a16:creationId xmlns:a16="http://schemas.microsoft.com/office/drawing/2014/main" id="{BA09BCF9-C9FE-CF4D-BD49-22B7A44A2E62}"/>
              </a:ext>
            </a:extLst>
          </p:cNvPr>
          <p:cNvSpPr>
            <a:spLocks noGrp="1"/>
          </p:cNvSpPr>
          <p:nvPr>
            <p:ph type="sldNum" sz="quarter" idx="12"/>
          </p:nvPr>
        </p:nvSpPr>
        <p:spPr/>
        <p:txBody>
          <a:bodyPr/>
          <a:lstStyle/>
          <a:p>
            <a:fld id="{A2EF37A0-74FC-AB4F-AE4C-D9BFC6719E9F}" type="slidenum">
              <a:rPr lang="en-US" smtClean="0"/>
              <a:t>5</a:t>
            </a:fld>
            <a:endParaRPr lang="en-US"/>
          </a:p>
        </p:txBody>
      </p:sp>
      <p:pic>
        <p:nvPicPr>
          <p:cNvPr id="8" name="Picture 7" descr="Jockeys racing horses on a track&#10;&#10;Description automatically generated with medium confidence">
            <a:extLst>
              <a:ext uri="{FF2B5EF4-FFF2-40B4-BE49-F238E27FC236}">
                <a16:creationId xmlns:a16="http://schemas.microsoft.com/office/drawing/2014/main" id="{16243555-9B18-4FAE-8AD3-EFA77B1526F9}"/>
              </a:ext>
            </a:extLst>
          </p:cNvPr>
          <p:cNvPicPr>
            <a:picLocks noChangeAspect="1"/>
          </p:cNvPicPr>
          <p:nvPr/>
        </p:nvPicPr>
        <p:blipFill>
          <a:blip r:embed="rId2"/>
          <a:stretch>
            <a:fillRect/>
          </a:stretch>
        </p:blipFill>
        <p:spPr>
          <a:xfrm>
            <a:off x="5639652" y="275050"/>
            <a:ext cx="2552520" cy="1456532"/>
          </a:xfrm>
          <a:prstGeom prst="rect">
            <a:avLst/>
          </a:prstGeom>
        </p:spPr>
      </p:pic>
      <p:pic>
        <p:nvPicPr>
          <p:cNvPr id="10" name="Picture 9" descr="A picture containing outdoor, mammal, horse, standing&#10;&#10;Description automatically generated">
            <a:extLst>
              <a:ext uri="{FF2B5EF4-FFF2-40B4-BE49-F238E27FC236}">
                <a16:creationId xmlns:a16="http://schemas.microsoft.com/office/drawing/2014/main" id="{ACAC2E28-54DF-44D1-88AA-17D05C9A600A}"/>
              </a:ext>
            </a:extLst>
          </p:cNvPr>
          <p:cNvPicPr>
            <a:picLocks noChangeAspect="1"/>
          </p:cNvPicPr>
          <p:nvPr/>
        </p:nvPicPr>
        <p:blipFill>
          <a:blip r:embed="rId3"/>
          <a:stretch>
            <a:fillRect/>
          </a:stretch>
        </p:blipFill>
        <p:spPr>
          <a:xfrm>
            <a:off x="4458244" y="2957719"/>
            <a:ext cx="2735036" cy="3625231"/>
          </a:xfrm>
          <a:prstGeom prst="rect">
            <a:avLst/>
          </a:prstGeom>
        </p:spPr>
      </p:pic>
      <p:sp>
        <p:nvSpPr>
          <p:cNvPr id="4" name="Multiplication Sign 3">
            <a:extLst>
              <a:ext uri="{FF2B5EF4-FFF2-40B4-BE49-F238E27FC236}">
                <a16:creationId xmlns:a16="http://schemas.microsoft.com/office/drawing/2014/main" id="{611C1CAE-879C-499C-83CE-83093DB15E0D}"/>
              </a:ext>
            </a:extLst>
          </p:cNvPr>
          <p:cNvSpPr/>
          <p:nvPr/>
        </p:nvSpPr>
        <p:spPr>
          <a:xfrm>
            <a:off x="4572000" y="3311554"/>
            <a:ext cx="2575421" cy="2409738"/>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91ED315-8B29-44BB-B349-7E885F959A9F}"/>
              </a:ext>
            </a:extLst>
          </p:cNvPr>
          <p:cNvSpPr txBox="1"/>
          <p:nvPr/>
        </p:nvSpPr>
        <p:spPr>
          <a:xfrm>
            <a:off x="5750088" y="1718573"/>
            <a:ext cx="2403984" cy="215444"/>
          </a:xfrm>
          <a:prstGeom prst="rect">
            <a:avLst/>
          </a:prstGeom>
          <a:noFill/>
        </p:spPr>
        <p:txBody>
          <a:bodyPr wrap="square">
            <a:spAutoFit/>
          </a:bodyPr>
          <a:lstStyle/>
          <a:p>
            <a:r>
              <a:rPr lang="en-US" sz="800" i="1" dirty="0"/>
              <a:t>Thanks Prof. </a:t>
            </a:r>
            <a:r>
              <a:rPr lang="en-US" sz="800" i="1" dirty="0" err="1"/>
              <a:t>Xanda</a:t>
            </a:r>
            <a:r>
              <a:rPr lang="en-US" sz="800" i="1" dirty="0"/>
              <a:t> Schofield for the example!</a:t>
            </a:r>
          </a:p>
        </p:txBody>
      </p:sp>
    </p:spTree>
    <p:extLst>
      <p:ext uri="{BB962C8B-B14F-4D97-AF65-F5344CB8AC3E}">
        <p14:creationId xmlns:p14="http://schemas.microsoft.com/office/powerpoint/2010/main" val="191804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1665545"/>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chemeClr val="accent2">
                        <a:lumMod val="60000"/>
                        <a:lumOff val="40000"/>
                      </a:schemeClr>
                    </a:solidFill>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5">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50</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ED5E7EFE-C95A-4F60-9A13-DD19DF940B9D}"/>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268052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7117193"/>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51</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6AA3EA1C-90AD-4686-8E92-959D580C8F01}"/>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779044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4479457"/>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5">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r>
                        <a:rPr lang="en-US" sz="2400" dirty="0"/>
                        <a:t>Alice</a:t>
                      </a:r>
                    </a:p>
                  </a:txBody>
                  <a:tcPr>
                    <a:solidFill>
                      <a:schemeClr val="accent3">
                        <a:lumMod val="60000"/>
                        <a:lumOff val="40000"/>
                      </a:schemeClr>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chemeClr val="accent2">
                        <a:lumMod val="60000"/>
                        <a:lumOff val="40000"/>
                      </a:schemeClr>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52</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454E1617-1751-45BC-A10D-00DED77FFFC1}"/>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642872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77639463"/>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53</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7A754192-ACFC-4742-83B2-D923C1504752}"/>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890121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51310979"/>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chemeClr val="accent2">
                        <a:lumMod val="60000"/>
                        <a:lumOff val="40000"/>
                      </a:schemeClr>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solidFill>
                      <a:schemeClr val="accent5">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54</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9A951DED-DDD6-4E46-98A8-3D0CD49507AE}"/>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968932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0906866"/>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55</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F2FC7489-F773-49AA-881E-16A0987DFF36}"/>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8237635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94290377"/>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5">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chemeClr val="accent2">
                        <a:lumMod val="60000"/>
                        <a:lumOff val="40000"/>
                      </a:schemeClr>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56</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42A7EF2F-E219-4098-9F35-4904E9DE1B29}"/>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5797779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46456676"/>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solidFill>
                      <a:srgbClr val="9BBB59"/>
                    </a:soli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solidFill>
                      <a:schemeClr val="accent3">
                        <a:lumMod val="60000"/>
                        <a:lumOff val="40000"/>
                      </a:schemeClr>
                    </a:soli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57</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F85F1931-4895-416B-A55C-3712F741B584}"/>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9190985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2116024"/>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5">
                            <a:lumMod val="60000"/>
                            <a:lumOff val="40000"/>
                          </a:schemeClr>
                        </a:gs>
                        <a:gs pos="51000">
                          <a:srgbClr val="9BBB59"/>
                        </a:gs>
                      </a:gsLst>
                      <a:lin ang="17280000" scaled="0"/>
                      <a:tileRect/>
                    </a:gradFill>
                  </a:tcPr>
                </a:tc>
                <a:tc>
                  <a:txBody>
                    <a:bodyPr/>
                    <a:lstStyle/>
                    <a:p>
                      <a:r>
                        <a:rPr lang="en-US" sz="2400" dirty="0"/>
                        <a:t>Carol</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Bob</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chemeClr val="accent2">
                            <a:lumMod val="60000"/>
                            <a:lumOff val="40000"/>
                          </a:schemeClr>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58</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9BB789FB-63A5-42CA-9996-D872DEC05609}"/>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4191506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519155"/>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59</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EA61AA3-D465-40CF-A263-CC434B80D9D5}"/>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3834268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preference profiles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48105651"/>
              </p:ext>
            </p:extLst>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1144465640"/>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endParaRPr lang="en-US" sz="2400" dirty="0"/>
                    </a:p>
                  </a:txBody>
                  <a:tcPr/>
                </a:tc>
                <a:tc>
                  <a:txBody>
                    <a:bodyPr/>
                    <a:lstStyle/>
                    <a:p>
                      <a:endParaRPr lang="en-US" sz="2400" dirty="0"/>
                    </a:p>
                  </a:txBody>
                  <a:tcPr/>
                </a:tc>
                <a:tc>
                  <a:txBody>
                    <a:bodyPr/>
                    <a:lstStyle/>
                    <a:p>
                      <a:endParaRPr lang="en-US" sz="2400" dirty="0"/>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2017878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41440218"/>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chemeClr val="accent2">
                        <a:lumMod val="60000"/>
                        <a:lumOff val="40000"/>
                      </a:schemeClr>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5">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60</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50C31ED4-166E-4AE9-9AC1-D90C8CEFF118}"/>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489592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42407882"/>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61</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AC3DCF69-2B8C-4717-B0EB-F876BBAAA062}"/>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29132643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43441359"/>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5">
                        <a:lumMod val="60000"/>
                        <a:lumOff val="40000"/>
                      </a:schemeClr>
                    </a:solidFill>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chemeClr val="accent2">
                        <a:lumMod val="60000"/>
                        <a:lumOff val="40000"/>
                      </a:schemeClr>
                    </a:solidFill>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62</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3BD0975-08DD-487E-B1F0-13CAA9EBE35F}"/>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39450938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02329651"/>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3">
                        <a:lumMod val="60000"/>
                        <a:lumOff val="40000"/>
                      </a:schemeClr>
                    </a:solidFill>
                  </a:tcPr>
                </a:tc>
                <a:tc>
                  <a:txBody>
                    <a:bodyPr/>
                    <a:lstStyle/>
                    <a:p>
                      <a:r>
                        <a:rPr lang="en-US" sz="2400" dirty="0"/>
                        <a:t>Eve</a:t>
                      </a:r>
                    </a:p>
                  </a:txBody>
                  <a:tcPr/>
                </a:tc>
                <a:tc>
                  <a:txBody>
                    <a:bodyPr/>
                    <a:lstStyle/>
                    <a:p>
                      <a:r>
                        <a:rPr lang="en-US" sz="2400" dirty="0"/>
                        <a:t>Carol</a:t>
                      </a:r>
                    </a:p>
                  </a:txBody>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r>
                        <a:rPr lang="en-US" sz="2400" dirty="0"/>
                        <a:t>Frank</a:t>
                      </a:r>
                    </a:p>
                  </a:txBody>
                  <a:tcPr/>
                </a:tc>
                <a:tc>
                  <a:txBody>
                    <a:bodyPr/>
                    <a:lstStyle/>
                    <a:p>
                      <a:r>
                        <a:rPr lang="en-US" sz="2400" dirty="0"/>
                        <a:t>Dave</a:t>
                      </a:r>
                    </a:p>
                  </a:txBody>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r>
                        <a:rPr lang="en-US" sz="2400" dirty="0"/>
                        <a:t>Frank</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r>
                        <a:rPr lang="en-US" sz="2400" dirty="0"/>
                        <a:t>Alice</a:t>
                      </a:r>
                    </a:p>
                  </a:txBody>
                  <a:tcPr/>
                </a:tc>
                <a:tc>
                  <a:txBody>
                    <a:bodyPr/>
                    <a:lstStyle/>
                    <a:p>
                      <a:r>
                        <a:rPr lang="en-US" sz="2400" dirty="0"/>
                        <a:t>Frank</a:t>
                      </a:r>
                    </a:p>
                  </a:txBody>
                  <a:tcPr/>
                </a:tc>
                <a:tc>
                  <a:txBody>
                    <a:bodyPr/>
                    <a:lstStyle/>
                    <a:p>
                      <a:r>
                        <a:rPr lang="en-US" sz="2400" dirty="0"/>
                        <a:t>Carol</a:t>
                      </a:r>
                    </a:p>
                  </a:txBody>
                  <a:tcPr/>
                </a:tc>
                <a:tc>
                  <a:txBody>
                    <a:bodyPr/>
                    <a:lstStyle/>
                    <a:p>
                      <a:r>
                        <a:rPr lang="en-US" sz="2400" dirty="0"/>
                        <a:t>Dave</a:t>
                      </a:r>
                    </a:p>
                  </a:txBody>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r>
                        <a:rPr lang="en-US" sz="2400" dirty="0"/>
                        <a:t>Bob</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63</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83B43E1A-D772-4F6C-BB80-64903A4EAFE3}"/>
              </a:ext>
            </a:extLst>
          </p:cNvPr>
          <p:cNvSpPr txBox="1"/>
          <p:nvPr/>
        </p:nvSpPr>
        <p:spPr>
          <a:xfrm>
            <a:off x="457200" y="5516201"/>
            <a:ext cx="6856099" cy="830997"/>
          </a:xfrm>
          <a:prstGeom prst="rect">
            <a:avLst/>
          </a:prstGeom>
          <a:noFill/>
        </p:spPr>
        <p:txBody>
          <a:bodyPr wrap="square">
            <a:spAutoFit/>
          </a:bodyPr>
          <a:lstStyle/>
          <a:p>
            <a:r>
              <a:rPr lang="en-US" sz="1200" i="1" dirty="0"/>
              <a:t>Green = Locked proposal from self</a:t>
            </a:r>
          </a:p>
          <a:p>
            <a:r>
              <a:rPr lang="en-US" sz="1200" i="1" dirty="0"/>
              <a:t>Blue = Locked proposal to self</a:t>
            </a:r>
          </a:p>
          <a:p>
            <a:r>
              <a:rPr lang="en-US" sz="1200" i="1" dirty="0"/>
              <a:t>Yellow = Currently proposing</a:t>
            </a:r>
          </a:p>
          <a:p>
            <a:r>
              <a:rPr lang="en-US" sz="1200" i="1" dirty="0"/>
              <a:t>Orange = Currently being proposed to</a:t>
            </a:r>
          </a:p>
        </p:txBody>
      </p:sp>
    </p:spTree>
    <p:extLst>
      <p:ext uri="{BB962C8B-B14F-4D97-AF65-F5344CB8AC3E}">
        <p14:creationId xmlns:p14="http://schemas.microsoft.com/office/powerpoint/2010/main" val="1783342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514350" indent="-514350">
              <a:buFont typeface="+mj-lt"/>
              <a:buAutoNum type="arabicPeriod"/>
            </a:pPr>
            <a:r>
              <a:rPr lang="en-US" i="1" dirty="0"/>
              <a:t>a</a:t>
            </a:r>
            <a:r>
              <a:rPr lang="en-US" dirty="0"/>
              <a:t> is first on </a:t>
            </a:r>
            <a:r>
              <a:rPr lang="en-US" i="1" dirty="0"/>
              <a:t>b</a:t>
            </a:r>
            <a:r>
              <a:rPr lang="en-US" dirty="0"/>
              <a:t>’s list </a:t>
            </a:r>
            <a:r>
              <a:rPr lang="en-US" dirty="0" err="1"/>
              <a:t>iff</a:t>
            </a:r>
            <a:r>
              <a:rPr lang="en-US" dirty="0"/>
              <a:t> </a:t>
            </a:r>
            <a:r>
              <a:rPr lang="en-US" i="1" dirty="0"/>
              <a:t>b</a:t>
            </a:r>
            <a:r>
              <a:rPr lang="en-US" dirty="0"/>
              <a:t> is last on </a:t>
            </a:r>
            <a:r>
              <a:rPr lang="en-US" i="1" dirty="0"/>
              <a:t>a</a:t>
            </a:r>
            <a:r>
              <a:rPr lang="en-US" dirty="0"/>
              <a:t>’s</a:t>
            </a:r>
          </a:p>
          <a:p>
            <a:pPr marL="514350" indent="-514350">
              <a:buFont typeface="+mj-lt"/>
              <a:buAutoNum type="arabicPeriod"/>
            </a:pPr>
            <a:r>
              <a:rPr lang="en-US" i="1" dirty="0"/>
              <a:t>a</a:t>
            </a:r>
            <a:r>
              <a:rPr lang="en-US" dirty="0"/>
              <a:t> is not on </a:t>
            </a:r>
            <a:r>
              <a:rPr lang="en-US" i="1" dirty="0"/>
              <a:t>b</a:t>
            </a:r>
            <a:r>
              <a:rPr lang="en-US" dirty="0"/>
              <a:t>’s list </a:t>
            </a:r>
            <a:r>
              <a:rPr lang="en-US" dirty="0" err="1"/>
              <a:t>iff</a:t>
            </a:r>
            <a:endParaRPr lang="en-US" dirty="0"/>
          </a:p>
          <a:p>
            <a:pPr marL="914400" lvl="1" indent="-514350"/>
            <a:r>
              <a:rPr lang="en-US" i="1" dirty="0"/>
              <a:t>b</a:t>
            </a:r>
            <a:r>
              <a:rPr lang="en-US" dirty="0"/>
              <a:t> is not on </a:t>
            </a:r>
            <a:r>
              <a:rPr lang="en-US" i="1" dirty="0"/>
              <a:t>a</a:t>
            </a:r>
            <a:r>
              <a:rPr lang="en-US" dirty="0"/>
              <a:t>’s list</a:t>
            </a:r>
          </a:p>
          <a:p>
            <a:pPr marL="914400" lvl="1" indent="-514350"/>
            <a:r>
              <a:rPr lang="en-US" i="1" dirty="0"/>
              <a:t>a</a:t>
            </a:r>
            <a:r>
              <a:rPr lang="en-US" dirty="0"/>
              <a:t> prefers last element on list to </a:t>
            </a:r>
            <a:r>
              <a:rPr lang="en-US" i="1" dirty="0"/>
              <a:t>b</a:t>
            </a:r>
          </a:p>
          <a:p>
            <a:pPr marL="514350" indent="-514350">
              <a:buFont typeface="+mj-lt"/>
              <a:buAutoNum type="arabicPeriod"/>
            </a:pPr>
            <a:r>
              <a:rPr lang="en-US" dirty="0"/>
              <a:t>No reduced list is empty</a:t>
            </a:r>
          </a:p>
          <a:p>
            <a:r>
              <a:rPr lang="en-US" dirty="0"/>
              <a:t>Note 1: stable table with all lists length 1 is a stable matching</a:t>
            </a:r>
          </a:p>
          <a:p>
            <a:r>
              <a:rPr lang="en-US" dirty="0"/>
              <a:t>Note 2: any stable </a:t>
            </a:r>
            <a:r>
              <a:rPr lang="en-US" b="1" dirty="0" err="1"/>
              <a:t>subtable</a:t>
            </a:r>
            <a:r>
              <a:rPr lang="en-US" dirty="0"/>
              <a:t> of a stable table can be obtained via </a:t>
            </a:r>
            <a:r>
              <a:rPr lang="en-US" b="1" dirty="0"/>
              <a:t>rotation eliminations</a:t>
            </a:r>
            <a:endParaRPr lang="en-US" dirty="0"/>
          </a:p>
          <a:p>
            <a:endParaRPr lang="en-US" dirty="0"/>
          </a:p>
        </p:txBody>
      </p:sp>
      <p:sp>
        <p:nvSpPr>
          <p:cNvPr id="4" name="Title 3"/>
          <p:cNvSpPr>
            <a:spLocks noGrp="1"/>
          </p:cNvSpPr>
          <p:nvPr>
            <p:ph type="title"/>
          </p:nvPr>
        </p:nvSpPr>
        <p:spPr/>
        <p:txBody>
          <a:bodyPr/>
          <a:lstStyle/>
          <a:p>
            <a:r>
              <a:rPr lang="en-US" dirty="0"/>
              <a:t>Stable tables</a:t>
            </a:r>
          </a:p>
        </p:txBody>
      </p:sp>
      <p:sp>
        <p:nvSpPr>
          <p:cNvPr id="2" name="Slide Number Placeholder 1">
            <a:extLst>
              <a:ext uri="{FF2B5EF4-FFF2-40B4-BE49-F238E27FC236}">
                <a16:creationId xmlns:a16="http://schemas.microsoft.com/office/drawing/2014/main" id="{75F9A304-462E-D748-9744-75AD8ECA2516}"/>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40335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98160950"/>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r>
                        <a:rPr lang="en-US" sz="2400" dirty="0"/>
                        <a:t>Eve</a:t>
                      </a:r>
                    </a:p>
                  </a:txBody>
                  <a:tcPr/>
                </a:tc>
                <a:tc>
                  <a:txBody>
                    <a:bodyPr/>
                    <a:lstStyle/>
                    <a:p>
                      <a:r>
                        <a:rPr lang="en-US" sz="2400" dirty="0"/>
                        <a:t>Alice</a:t>
                      </a:r>
                    </a:p>
                  </a:txBody>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r>
                        <a:rPr lang="en-US" sz="2400" dirty="0"/>
                        <a:t>Dave</a:t>
                      </a:r>
                    </a:p>
                  </a:txBody>
                  <a:tcPr/>
                </a:tc>
                <a:tc>
                  <a:txBody>
                    <a:bodyPr/>
                    <a:lstStyle/>
                    <a:p>
                      <a:r>
                        <a:rPr lang="en-US" sz="2400"/>
                        <a:t>Eve</a:t>
                      </a:r>
                      <a:endParaRPr lang="en-US" sz="2400" dirty="0"/>
                    </a:p>
                  </a:txBody>
                  <a:tcPr/>
                </a:tc>
                <a:tc>
                  <a:txBody>
                    <a:bodyPr/>
                    <a:lstStyle/>
                    <a:p>
                      <a:r>
                        <a:rPr lang="en-US" sz="2400" dirty="0"/>
                        <a:t>Carol</a:t>
                      </a:r>
                    </a:p>
                  </a:txBody>
                  <a:tcPr>
                    <a:solidFill>
                      <a:schemeClr val="accent3">
                        <a:lumMod val="60000"/>
                        <a:lumOff val="40000"/>
                      </a:schemeClr>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65</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11" name="TextBox 10">
            <a:extLst>
              <a:ext uri="{FF2B5EF4-FFF2-40B4-BE49-F238E27FC236}">
                <a16:creationId xmlns:a16="http://schemas.microsoft.com/office/drawing/2014/main" id="{A082960A-496D-49BB-A873-9A1E31A09CE7}"/>
              </a:ext>
            </a:extLst>
          </p:cNvPr>
          <p:cNvSpPr txBox="1"/>
          <p:nvPr/>
        </p:nvSpPr>
        <p:spPr>
          <a:xfrm>
            <a:off x="474342" y="1514177"/>
            <a:ext cx="6856099" cy="369332"/>
          </a:xfrm>
          <a:prstGeom prst="rect">
            <a:avLst/>
          </a:prstGeom>
          <a:noFill/>
        </p:spPr>
        <p:txBody>
          <a:bodyPr wrap="square">
            <a:spAutoFit/>
          </a:bodyPr>
          <a:lstStyle/>
          <a:p>
            <a:r>
              <a:rPr lang="en-US" i="1" dirty="0"/>
              <a:t>Remove anyone below the proposal offered to you</a:t>
            </a:r>
          </a:p>
        </p:txBody>
      </p:sp>
      <p:sp>
        <p:nvSpPr>
          <p:cNvPr id="12" name="TextBox 11">
            <a:extLst>
              <a:ext uri="{FF2B5EF4-FFF2-40B4-BE49-F238E27FC236}">
                <a16:creationId xmlns:a16="http://schemas.microsoft.com/office/drawing/2014/main" id="{3B0DC987-783A-497D-8F37-E31B46A0B87E}"/>
              </a:ext>
            </a:extLst>
          </p:cNvPr>
          <p:cNvSpPr txBox="1"/>
          <p:nvPr/>
        </p:nvSpPr>
        <p:spPr>
          <a:xfrm>
            <a:off x="457200" y="5516201"/>
            <a:ext cx="6856099" cy="461665"/>
          </a:xfrm>
          <a:prstGeom prst="rect">
            <a:avLst/>
          </a:prstGeom>
          <a:noFill/>
        </p:spPr>
        <p:txBody>
          <a:bodyPr wrap="square">
            <a:spAutoFit/>
          </a:bodyPr>
          <a:lstStyle/>
          <a:p>
            <a:r>
              <a:rPr lang="en-US" sz="1200" i="1" dirty="0"/>
              <a:t>Green = Locked proposal from self</a:t>
            </a:r>
          </a:p>
          <a:p>
            <a:r>
              <a:rPr lang="en-US" sz="1200" i="1" dirty="0"/>
              <a:t>Blue = Locked proposal to self</a:t>
            </a:r>
          </a:p>
        </p:txBody>
      </p:sp>
    </p:spTree>
    <p:extLst>
      <p:ext uri="{BB962C8B-B14F-4D97-AF65-F5344CB8AC3E}">
        <p14:creationId xmlns:p14="http://schemas.microsoft.com/office/powerpoint/2010/main" val="4098387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93934469"/>
              </p:ext>
            </p:extLst>
          </p:nvPr>
        </p:nvGraphicFramePr>
        <p:xfrm>
          <a:off x="457200"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endParaRPr lang="en-US" sz="2400" dirty="0"/>
                    </a:p>
                  </a:txBody>
                  <a:tcPr>
                    <a:solidFill>
                      <a:schemeClr val="bg1"/>
                    </a:solidFill>
                  </a:tcPr>
                </a:tc>
                <a:tc>
                  <a:txBody>
                    <a:bodyPr/>
                    <a:lstStyle/>
                    <a:p>
                      <a:r>
                        <a:rPr lang="en-US" sz="2400" dirty="0"/>
                        <a:t>Dave</a:t>
                      </a:r>
                    </a:p>
                  </a:txBody>
                  <a:tcPr>
                    <a:solidFill>
                      <a:srgbClr val="9BBB59"/>
                    </a:solidFill>
                  </a:tcPr>
                </a:tc>
                <a:tc>
                  <a:txBody>
                    <a:bodyPr/>
                    <a:lstStyle/>
                    <a:p>
                      <a:r>
                        <a:rPr lang="en-US" sz="2400" dirty="0"/>
                        <a:t>Frank</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endParaRPr lang="en-US" sz="2400" dirty="0"/>
                    </a:p>
                  </a:txBody>
                  <a:tcPr>
                    <a:solidFill>
                      <a:schemeClr val="bg1"/>
                    </a:solidFill>
                  </a:tcPr>
                </a:tc>
                <a:tc>
                  <a:txBody>
                    <a:bodyPr/>
                    <a:lstStyle/>
                    <a:p>
                      <a:r>
                        <a:rPr lang="en-US" sz="2400" dirty="0"/>
                        <a:t>Frank</a:t>
                      </a:r>
                    </a:p>
                  </a:txBody>
                  <a:tcPr>
                    <a:solidFill>
                      <a:srgbClr val="9BBB59"/>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r>
                        <a:rPr lang="en-US" sz="2400" dirty="0"/>
                        <a:t>Dave</a:t>
                      </a:r>
                    </a:p>
                  </a:txBody>
                  <a:tcPr>
                    <a:solidFill>
                      <a:schemeClr val="accent3">
                        <a:lumMod val="60000"/>
                        <a:lumOff val="40000"/>
                      </a:schemeClr>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r>
                        <a:rPr lang="en-US" sz="2400" dirty="0"/>
                        <a:t>Carol</a:t>
                      </a:r>
                    </a:p>
                  </a:txBody>
                  <a:tcPr>
                    <a:solidFill>
                      <a:schemeClr val="accent3">
                        <a:lumMod val="60000"/>
                        <a:lumOff val="40000"/>
                      </a:schemeClr>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66</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6401C69-A1B1-4CC4-B53F-BBE75FBAB1B7}"/>
              </a:ext>
            </a:extLst>
          </p:cNvPr>
          <p:cNvSpPr txBox="1"/>
          <p:nvPr/>
        </p:nvSpPr>
        <p:spPr>
          <a:xfrm>
            <a:off x="474342" y="1514177"/>
            <a:ext cx="6856099" cy="369332"/>
          </a:xfrm>
          <a:prstGeom prst="rect">
            <a:avLst/>
          </a:prstGeom>
          <a:noFill/>
        </p:spPr>
        <p:txBody>
          <a:bodyPr wrap="square">
            <a:spAutoFit/>
          </a:bodyPr>
          <a:lstStyle/>
          <a:p>
            <a:r>
              <a:rPr lang="en-US" i="1" dirty="0"/>
              <a:t>If you are not on someone else’s list, remove them from your list</a:t>
            </a:r>
          </a:p>
        </p:txBody>
      </p:sp>
      <p:sp>
        <p:nvSpPr>
          <p:cNvPr id="11" name="TextBox 10">
            <a:extLst>
              <a:ext uri="{FF2B5EF4-FFF2-40B4-BE49-F238E27FC236}">
                <a16:creationId xmlns:a16="http://schemas.microsoft.com/office/drawing/2014/main" id="{736C135A-F269-4F5D-982D-E31C80423895}"/>
              </a:ext>
            </a:extLst>
          </p:cNvPr>
          <p:cNvSpPr txBox="1"/>
          <p:nvPr/>
        </p:nvSpPr>
        <p:spPr>
          <a:xfrm>
            <a:off x="457200" y="5516201"/>
            <a:ext cx="6856099" cy="461665"/>
          </a:xfrm>
          <a:prstGeom prst="rect">
            <a:avLst/>
          </a:prstGeom>
          <a:noFill/>
        </p:spPr>
        <p:txBody>
          <a:bodyPr wrap="square">
            <a:spAutoFit/>
          </a:bodyPr>
          <a:lstStyle/>
          <a:p>
            <a:r>
              <a:rPr lang="en-US" sz="1200" i="1" dirty="0"/>
              <a:t>Green = Locked proposal from self</a:t>
            </a:r>
          </a:p>
          <a:p>
            <a:r>
              <a:rPr lang="en-US" sz="1200" i="1" dirty="0"/>
              <a:t>Blue = Locked proposal to self</a:t>
            </a:r>
          </a:p>
        </p:txBody>
      </p:sp>
    </p:spTree>
    <p:extLst>
      <p:ext uri="{BB962C8B-B14F-4D97-AF65-F5344CB8AC3E}">
        <p14:creationId xmlns:p14="http://schemas.microsoft.com/office/powerpoint/2010/main" val="26123779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708070662"/>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400" dirty="0"/>
                        <a:t>Alice</a:t>
                      </a:r>
                    </a:p>
                  </a:txBody>
                  <a:tcPr/>
                </a:tc>
                <a:tc>
                  <a:txBody>
                    <a:bodyPr/>
                    <a:lstStyle/>
                    <a:p>
                      <a:r>
                        <a:rPr lang="en-US" sz="2400" dirty="0"/>
                        <a:t>Dave</a:t>
                      </a:r>
                    </a:p>
                  </a:txBody>
                  <a:tcPr>
                    <a:solidFill>
                      <a:srgbClr val="9BBB59"/>
                    </a:solidFill>
                  </a:tcPr>
                </a:tc>
                <a:tc>
                  <a:txBody>
                    <a:bodyPr/>
                    <a:lstStyle/>
                    <a:p>
                      <a:r>
                        <a:rPr lang="en-US" sz="24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400" dirty="0"/>
                        <a:t>Bob</a:t>
                      </a:r>
                    </a:p>
                  </a:txBody>
                  <a:tcPr/>
                </a:tc>
                <a:tc>
                  <a:txBody>
                    <a:bodyPr/>
                    <a:lstStyle/>
                    <a:p>
                      <a:r>
                        <a:rPr lang="en-US" sz="24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400" dirty="0"/>
                        <a:t>Carol</a:t>
                      </a:r>
                    </a:p>
                  </a:txBody>
                  <a:tcPr/>
                </a:tc>
                <a:tc>
                  <a:txBody>
                    <a:bodyPr/>
                    <a:lstStyle/>
                    <a:p>
                      <a:r>
                        <a:rPr lang="en-US" sz="2400" dirty="0"/>
                        <a:t>Frank</a:t>
                      </a:r>
                    </a:p>
                  </a:txBody>
                  <a:tcPr>
                    <a:solidFill>
                      <a:srgbClr val="9BBB59"/>
                    </a:solidFill>
                  </a:tcPr>
                </a:tc>
                <a:tc>
                  <a:txBody>
                    <a:bodyPr/>
                    <a:lstStyle/>
                    <a:p>
                      <a:r>
                        <a:rPr lang="en-US" sz="24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400" dirty="0"/>
                        <a:t>Dave</a:t>
                      </a:r>
                    </a:p>
                  </a:txBody>
                  <a:tcPr/>
                </a:tc>
                <a:tc>
                  <a:txBody>
                    <a:bodyPr/>
                    <a:lstStyle/>
                    <a:p>
                      <a:r>
                        <a:rPr lang="en-US" sz="2400" dirty="0"/>
                        <a:t>Carol</a:t>
                      </a:r>
                    </a:p>
                  </a:txBody>
                  <a:tcPr>
                    <a:solidFill>
                      <a:srgbClr val="9BBB59"/>
                    </a:solidFill>
                  </a:tcPr>
                </a:tc>
                <a:tc>
                  <a:txBody>
                    <a:bodyPr/>
                    <a:lstStyle/>
                    <a:p>
                      <a:r>
                        <a:rPr lang="en-US" sz="24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400" dirty="0"/>
                        <a:t>Eve</a:t>
                      </a:r>
                    </a:p>
                  </a:txBody>
                  <a:tcPr/>
                </a:tc>
                <a:tc>
                  <a:txBody>
                    <a:bodyPr/>
                    <a:lstStyle/>
                    <a:p>
                      <a:r>
                        <a:rPr lang="en-US" sz="24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400" dirty="0"/>
                        <a:t>Frank</a:t>
                      </a:r>
                    </a:p>
                  </a:txBody>
                  <a:tcPr/>
                </a:tc>
                <a:tc>
                  <a:txBody>
                    <a:bodyPr/>
                    <a:lstStyle/>
                    <a:p>
                      <a:r>
                        <a:rPr lang="en-US" sz="24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Carol</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788918" y="1883508"/>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67</a:t>
            </a:fld>
            <a:endParaRPr lang="en-US"/>
          </a:p>
        </p:txBody>
      </p:sp>
      <p:sp>
        <p:nvSpPr>
          <p:cNvPr id="13" name="TextBox 12">
            <a:extLst>
              <a:ext uri="{FF2B5EF4-FFF2-40B4-BE49-F238E27FC236}">
                <a16:creationId xmlns:a16="http://schemas.microsoft.com/office/drawing/2014/main" id="{9004DCF1-E438-4BE8-99D4-B0ADABA66734}"/>
              </a:ext>
            </a:extLst>
          </p:cNvPr>
          <p:cNvSpPr txBox="1"/>
          <p:nvPr/>
        </p:nvSpPr>
        <p:spPr>
          <a:xfrm>
            <a:off x="4099560" y="1898749"/>
            <a:ext cx="609600" cy="646331"/>
          </a:xfrm>
          <a:prstGeom prst="rect">
            <a:avLst/>
          </a:prstGeom>
          <a:noFill/>
        </p:spPr>
        <p:txBody>
          <a:bodyPr wrap="square" rtlCol="0">
            <a:spAutoFit/>
          </a:bodyPr>
          <a:lstStyle/>
          <a:p>
            <a:pPr algn="ctr"/>
            <a:r>
              <a:rPr lang="en-US" sz="3600" dirty="0"/>
              <a:t>&gt;</a:t>
            </a:r>
          </a:p>
        </p:txBody>
      </p:sp>
      <p:sp>
        <p:nvSpPr>
          <p:cNvPr id="15" name="TextBox 14">
            <a:extLst>
              <a:ext uri="{FF2B5EF4-FFF2-40B4-BE49-F238E27FC236}">
                <a16:creationId xmlns:a16="http://schemas.microsoft.com/office/drawing/2014/main" id="{8FD36A00-6707-42FA-920B-CCA8073ACEF2}"/>
              </a:ext>
            </a:extLst>
          </p:cNvPr>
          <p:cNvSpPr txBox="1"/>
          <p:nvPr/>
        </p:nvSpPr>
        <p:spPr>
          <a:xfrm>
            <a:off x="5410202" y="1883509"/>
            <a:ext cx="609600" cy="646331"/>
          </a:xfrm>
          <a:prstGeom prst="rect">
            <a:avLst/>
          </a:prstGeom>
          <a:noFill/>
        </p:spPr>
        <p:txBody>
          <a:bodyPr wrap="square" rtlCol="0">
            <a:spAutoFit/>
          </a:bodyPr>
          <a:lstStyle/>
          <a:p>
            <a:pPr algn="ctr"/>
            <a:r>
              <a:rPr lang="en-US" sz="3600" dirty="0"/>
              <a:t>&gt;</a:t>
            </a:r>
          </a:p>
        </p:txBody>
      </p:sp>
      <p:sp>
        <p:nvSpPr>
          <p:cNvPr id="18" name="TextBox 17">
            <a:extLst>
              <a:ext uri="{FF2B5EF4-FFF2-40B4-BE49-F238E27FC236}">
                <a16:creationId xmlns:a16="http://schemas.microsoft.com/office/drawing/2014/main" id="{DFB18DFC-7A0C-4AC0-A51F-B335584F25E8}"/>
              </a:ext>
            </a:extLst>
          </p:cNvPr>
          <p:cNvSpPr txBox="1"/>
          <p:nvPr/>
        </p:nvSpPr>
        <p:spPr>
          <a:xfrm>
            <a:off x="6720842" y="1900118"/>
            <a:ext cx="609600" cy="646331"/>
          </a:xfrm>
          <a:prstGeom prst="rect">
            <a:avLst/>
          </a:prstGeom>
          <a:noFill/>
        </p:spPr>
        <p:txBody>
          <a:bodyPr wrap="square" rtlCol="0">
            <a:spAutoFit/>
          </a:bodyPr>
          <a:lstStyle/>
          <a:p>
            <a:pPr algn="ctr"/>
            <a:r>
              <a:rPr lang="en-US" sz="3600" dirty="0"/>
              <a:t>&gt;</a:t>
            </a:r>
          </a:p>
        </p:txBody>
      </p:sp>
      <p:sp>
        <p:nvSpPr>
          <p:cNvPr id="9" name="TextBox 8">
            <a:extLst>
              <a:ext uri="{FF2B5EF4-FFF2-40B4-BE49-F238E27FC236}">
                <a16:creationId xmlns:a16="http://schemas.microsoft.com/office/drawing/2014/main" id="{C6401C69-A1B1-4CC4-B53F-BBE75FBAB1B7}"/>
              </a:ext>
            </a:extLst>
          </p:cNvPr>
          <p:cNvSpPr txBox="1"/>
          <p:nvPr/>
        </p:nvSpPr>
        <p:spPr>
          <a:xfrm>
            <a:off x="474342" y="1514177"/>
            <a:ext cx="6856099" cy="369332"/>
          </a:xfrm>
          <a:prstGeom prst="rect">
            <a:avLst/>
          </a:prstGeom>
          <a:noFill/>
        </p:spPr>
        <p:txBody>
          <a:bodyPr wrap="square">
            <a:spAutoFit/>
          </a:bodyPr>
          <a:lstStyle/>
          <a:p>
            <a:r>
              <a:rPr lang="en-US" i="1" dirty="0"/>
              <a:t>If you are not on someone else’s list, remove them from your list</a:t>
            </a:r>
          </a:p>
        </p:txBody>
      </p:sp>
      <p:sp>
        <p:nvSpPr>
          <p:cNvPr id="11" name="TextBox 10">
            <a:extLst>
              <a:ext uri="{FF2B5EF4-FFF2-40B4-BE49-F238E27FC236}">
                <a16:creationId xmlns:a16="http://schemas.microsoft.com/office/drawing/2014/main" id="{0EDB22C2-1C67-4FE4-A86D-0F6D1C2AFD14}"/>
              </a:ext>
            </a:extLst>
          </p:cNvPr>
          <p:cNvSpPr txBox="1"/>
          <p:nvPr/>
        </p:nvSpPr>
        <p:spPr>
          <a:xfrm>
            <a:off x="457200" y="5516201"/>
            <a:ext cx="6856099" cy="461665"/>
          </a:xfrm>
          <a:prstGeom prst="rect">
            <a:avLst/>
          </a:prstGeom>
          <a:noFill/>
        </p:spPr>
        <p:txBody>
          <a:bodyPr wrap="square">
            <a:spAutoFit/>
          </a:bodyPr>
          <a:lstStyle/>
          <a:p>
            <a:r>
              <a:rPr lang="en-US" sz="1200" i="1" dirty="0"/>
              <a:t>Green = Locked proposal from self</a:t>
            </a:r>
          </a:p>
          <a:p>
            <a:r>
              <a:rPr lang="en-US" sz="1200" i="1" dirty="0"/>
              <a:t>Blue = Locked proposal to self</a:t>
            </a:r>
          </a:p>
        </p:txBody>
      </p:sp>
    </p:spTree>
    <p:extLst>
      <p:ext uri="{BB962C8B-B14F-4D97-AF65-F5344CB8AC3E}">
        <p14:creationId xmlns:p14="http://schemas.microsoft.com/office/powerpoint/2010/main" val="6607764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8229600" cy="4648200"/>
          </a:xfrm>
        </p:spPr>
        <p:txBody>
          <a:bodyPr>
            <a:normAutofit/>
          </a:bodyPr>
          <a:lstStyle/>
          <a:p>
            <a:r>
              <a:rPr lang="en-US" dirty="0"/>
              <a:t>Stable table has length 1 lists: return matching</a:t>
            </a:r>
          </a:p>
          <a:p>
            <a:r>
              <a:rPr lang="en-US" dirty="0"/>
              <a:t>Identify a </a:t>
            </a:r>
            <a:r>
              <a:rPr lang="en-US" b="1" dirty="0"/>
              <a:t>rotation</a:t>
            </a:r>
            <a:r>
              <a:rPr lang="en-US" dirty="0"/>
              <a:t>:</a:t>
            </a:r>
          </a:p>
          <a:p>
            <a:endParaRPr lang="en-US" dirty="0"/>
          </a:p>
          <a:p>
            <a:endParaRPr lang="en-US" dirty="0"/>
          </a:p>
          <a:p>
            <a:endParaRPr lang="en-US" dirty="0"/>
          </a:p>
          <a:p>
            <a:endParaRPr lang="en-US" dirty="0"/>
          </a:p>
          <a:p>
            <a:r>
              <a:rPr lang="en-US" dirty="0"/>
              <a:t>Eliminate it:</a:t>
            </a:r>
          </a:p>
          <a:p>
            <a:pPr lvl="1"/>
            <a:r>
              <a:rPr lang="en-US" i="1" dirty="0"/>
              <a:t>b</a:t>
            </a:r>
            <a:r>
              <a:rPr lang="en-US" i="1" baseline="-25000" dirty="0"/>
              <a:t>i</a:t>
            </a:r>
            <a:r>
              <a:rPr lang="en-US" dirty="0"/>
              <a:t> rejects </a:t>
            </a:r>
            <a:r>
              <a:rPr lang="en-US" i="1" dirty="0"/>
              <a:t>a</a:t>
            </a:r>
            <a:r>
              <a:rPr lang="en-US" i="1" baseline="-25000" dirty="0"/>
              <a:t>i+1,</a:t>
            </a:r>
            <a:r>
              <a:rPr lang="en-US" i="1" dirty="0"/>
              <a:t> </a:t>
            </a:r>
            <a:r>
              <a:rPr lang="en-US" dirty="0"/>
              <a:t>and repeat rotation finding as necessary</a:t>
            </a:r>
          </a:p>
          <a:p>
            <a:r>
              <a:rPr lang="en-US" dirty="0"/>
              <a:t>If any list becomes empty: nonexistence</a:t>
            </a:r>
          </a:p>
          <a:p>
            <a:r>
              <a:rPr lang="en-US" dirty="0"/>
              <a:t>If the </a:t>
            </a:r>
            <a:r>
              <a:rPr lang="en-US" dirty="0" err="1"/>
              <a:t>subtable</a:t>
            </a:r>
            <a:r>
              <a:rPr lang="en-US" dirty="0"/>
              <a:t> hits length 1 lists: return matching</a:t>
            </a:r>
          </a:p>
          <a:p>
            <a:endParaRPr lang="en-US" dirty="0"/>
          </a:p>
        </p:txBody>
      </p:sp>
      <p:sp>
        <p:nvSpPr>
          <p:cNvPr id="4" name="Title 1"/>
          <p:cNvSpPr>
            <a:spLocks noGrp="1"/>
          </p:cNvSpPr>
          <p:nvPr>
            <p:ph type="title"/>
          </p:nvPr>
        </p:nvSpPr>
        <p:spPr/>
        <p:txBody>
          <a:bodyPr/>
          <a:lstStyle/>
          <a:p>
            <a:r>
              <a:rPr lang="en-US" dirty="0"/>
              <a:t>Irving’s algorithm: Phase 2</a:t>
            </a:r>
          </a:p>
        </p:txBody>
      </p:sp>
      <p:sp>
        <p:nvSpPr>
          <p:cNvPr id="5" name="Rounded Rectangle 4"/>
          <p:cNvSpPr/>
          <p:nvPr/>
        </p:nvSpPr>
        <p:spPr>
          <a:xfrm>
            <a:off x="457200" y="2438400"/>
            <a:ext cx="7147560" cy="176784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 (i.e., we have cycled)</a:t>
            </a:r>
          </a:p>
        </p:txBody>
      </p:sp>
      <p:sp>
        <p:nvSpPr>
          <p:cNvPr id="2" name="Slide Number Placeholder 1">
            <a:extLst>
              <a:ext uri="{FF2B5EF4-FFF2-40B4-BE49-F238E27FC236}">
                <a16:creationId xmlns:a16="http://schemas.microsoft.com/office/drawing/2014/main" id="{62369E2F-91F6-D947-9626-CB35AC78385B}"/>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167926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0961383"/>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r>
                        <a:rPr lang="en-US" sz="2000" dirty="0"/>
                        <a:t>Dave</a:t>
                      </a:r>
                    </a:p>
                  </a:txBody>
                  <a:tcPr>
                    <a:solidFill>
                      <a:srgbClr val="9BBB59"/>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r>
                        <a:rPr lang="en-US" sz="2000" dirty="0"/>
                        <a:t>Frank</a:t>
                      </a:r>
                    </a:p>
                  </a:txBody>
                  <a:tcPr>
                    <a:solidFill>
                      <a:srgbClr val="9BBB59"/>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r>
                        <a:rPr lang="en-US" sz="20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Carol</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69</a:t>
            </a:fld>
            <a:endParaRPr lang="en-US"/>
          </a:p>
        </p:txBody>
      </p:sp>
      <p:sp>
        <p:nvSpPr>
          <p:cNvPr id="11" name="Rounded Rectangle 4">
            <a:extLst>
              <a:ext uri="{FF2B5EF4-FFF2-40B4-BE49-F238E27FC236}">
                <a16:creationId xmlns:a16="http://schemas.microsoft.com/office/drawing/2014/main" id="{07F721EF-C8FA-4A29-9325-F063CD1ADBD0}"/>
              </a:ext>
            </a:extLst>
          </p:cNvPr>
          <p:cNvSpPr/>
          <p:nvPr/>
        </p:nvSpPr>
        <p:spPr>
          <a:xfrm>
            <a:off x="4732770" y="1967328"/>
            <a:ext cx="3649230"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a:t>
            </a:r>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cxnSp>
        <p:nvCxnSpPr>
          <p:cNvPr id="8" name="Connector: Curved 7">
            <a:extLst>
              <a:ext uri="{FF2B5EF4-FFF2-40B4-BE49-F238E27FC236}">
                <a16:creationId xmlns:a16="http://schemas.microsoft.com/office/drawing/2014/main" id="{1D9DE9AA-4192-410D-91C1-1B10AF38DD40}"/>
              </a:ext>
            </a:extLst>
          </p:cNvPr>
          <p:cNvCxnSpPr>
            <a:cxnSpLocks/>
            <a:stCxn id="6" idx="0"/>
            <a:endCxn id="14" idx="0"/>
          </p:cNvCxnSpPr>
          <p:nvPr/>
        </p:nvCxnSpPr>
        <p:spPr>
          <a:xfrm rot="16200000" flipH="1">
            <a:off x="2864359" y="1242821"/>
            <a:ext cx="22362" cy="2626881"/>
          </a:xfrm>
          <a:prstGeom prst="curvedConnector3">
            <a:avLst>
              <a:gd name="adj1" fmla="val -102227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3" name="Oval 22">
            <a:extLst>
              <a:ext uri="{FF2B5EF4-FFF2-40B4-BE49-F238E27FC236}">
                <a16:creationId xmlns:a16="http://schemas.microsoft.com/office/drawing/2014/main" id="{996F8500-35A2-41DA-A0ED-F74B943785D1}"/>
              </a:ext>
            </a:extLst>
          </p:cNvPr>
          <p:cNvSpPr/>
          <p:nvPr/>
        </p:nvSpPr>
        <p:spPr>
          <a:xfrm>
            <a:off x="3988324" y="48522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cxnSp>
        <p:nvCxnSpPr>
          <p:cNvPr id="24" name="Connector: Curved 23">
            <a:extLst>
              <a:ext uri="{FF2B5EF4-FFF2-40B4-BE49-F238E27FC236}">
                <a16:creationId xmlns:a16="http://schemas.microsoft.com/office/drawing/2014/main" id="{BD8E3609-0A83-45A0-915A-3A52A0339E71}"/>
              </a:ext>
            </a:extLst>
          </p:cNvPr>
          <p:cNvCxnSpPr>
            <a:cxnSpLocks/>
            <a:stCxn id="19" idx="0"/>
            <a:endCxn id="23" idx="0"/>
          </p:cNvCxnSpPr>
          <p:nvPr/>
        </p:nvCxnSpPr>
        <p:spPr>
          <a:xfrm rot="16200000" flipH="1">
            <a:off x="2878178" y="3536402"/>
            <a:ext cx="11237" cy="2620534"/>
          </a:xfrm>
          <a:prstGeom prst="curvedConnector3">
            <a:avLst>
              <a:gd name="adj1" fmla="val -2034351"/>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cxnSp>
        <p:nvCxnSpPr>
          <p:cNvPr id="32" name="Connector: Curved 31">
            <a:extLst>
              <a:ext uri="{FF2B5EF4-FFF2-40B4-BE49-F238E27FC236}">
                <a16:creationId xmlns:a16="http://schemas.microsoft.com/office/drawing/2014/main" id="{A9806322-CFB6-4FB9-B463-A8A2EB882900}"/>
              </a:ext>
            </a:extLst>
          </p:cNvPr>
          <p:cNvCxnSpPr>
            <a:cxnSpLocks/>
            <a:stCxn id="27" idx="0"/>
            <a:endCxn id="31" idx="0"/>
          </p:cNvCxnSpPr>
          <p:nvPr/>
        </p:nvCxnSpPr>
        <p:spPr>
          <a:xfrm rot="5400000" flipH="1" flipV="1">
            <a:off x="2875160" y="2161785"/>
            <a:ext cx="17275" cy="2620533"/>
          </a:xfrm>
          <a:prstGeom prst="curvedConnector3">
            <a:avLst>
              <a:gd name="adj1" fmla="val 14233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6" name="Oval 35">
            <a:extLst>
              <a:ext uri="{FF2B5EF4-FFF2-40B4-BE49-F238E27FC236}">
                <a16:creationId xmlns:a16="http://schemas.microsoft.com/office/drawing/2014/main" id="{B0873A7A-0208-4556-B2E8-4E4972CAE43C}"/>
              </a:ext>
            </a:extLst>
          </p:cNvPr>
          <p:cNvSpPr/>
          <p:nvPr/>
        </p:nvSpPr>
        <p:spPr>
          <a:xfrm>
            <a:off x="3976891" y="393291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2</a:t>
            </a:r>
            <a:endParaRPr lang="en-US" sz="900" dirty="0"/>
          </a:p>
        </p:txBody>
      </p:sp>
      <p:cxnSp>
        <p:nvCxnSpPr>
          <p:cNvPr id="41" name="Connector: Curved 40">
            <a:extLst>
              <a:ext uri="{FF2B5EF4-FFF2-40B4-BE49-F238E27FC236}">
                <a16:creationId xmlns:a16="http://schemas.microsoft.com/office/drawing/2014/main" id="{FF8783D8-8633-4DE8-8A19-6C5F38622AEA}"/>
              </a:ext>
            </a:extLst>
          </p:cNvPr>
          <p:cNvCxnSpPr>
            <a:cxnSpLocks/>
            <a:stCxn id="35" idx="0"/>
            <a:endCxn id="36" idx="0"/>
          </p:cNvCxnSpPr>
          <p:nvPr/>
        </p:nvCxnSpPr>
        <p:spPr>
          <a:xfrm rot="5400000" flipH="1" flipV="1">
            <a:off x="2875055" y="2640916"/>
            <a:ext cx="15574" cy="2599578"/>
          </a:xfrm>
          <a:prstGeom prst="curvedConnector3">
            <a:avLst>
              <a:gd name="adj1" fmla="val 1567831"/>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2196664C-A1AE-4BC7-9DA4-859C6C87A276}"/>
              </a:ext>
            </a:extLst>
          </p:cNvPr>
          <p:cNvCxnSpPr>
            <a:cxnSpLocks/>
            <a:stCxn id="14" idx="2"/>
            <a:endCxn id="19" idx="6"/>
          </p:cNvCxnSpPr>
          <p:nvPr/>
        </p:nvCxnSpPr>
        <p:spPr>
          <a:xfrm rot="10800000" flipV="1">
            <a:off x="1779271" y="2779818"/>
            <a:ext cx="2203971" cy="2273609"/>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C3D9C15-FBB7-4C27-960B-6A3604B01127}"/>
              </a:ext>
            </a:extLst>
          </p:cNvPr>
          <p:cNvCxnSpPr>
            <a:cxnSpLocks/>
            <a:stCxn id="23" idx="2"/>
            <a:endCxn id="27" idx="6"/>
          </p:cNvCxnSpPr>
          <p:nvPr/>
        </p:nvCxnSpPr>
        <p:spPr>
          <a:xfrm rot="10800000">
            <a:off x="1779272" y="3693065"/>
            <a:ext cx="2209053" cy="1371600"/>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E6134E21-54FA-4094-B6C0-824A12515E6E}"/>
              </a:ext>
            </a:extLst>
          </p:cNvPr>
          <p:cNvCxnSpPr>
            <a:cxnSpLocks/>
            <a:stCxn id="31" idx="2"/>
            <a:endCxn id="35" idx="6"/>
          </p:cNvCxnSpPr>
          <p:nvPr/>
        </p:nvCxnSpPr>
        <p:spPr>
          <a:xfrm rot="10800000" flipV="1">
            <a:off x="1788794" y="3675789"/>
            <a:ext cx="2199531" cy="485079"/>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BFFDA755-1583-4E92-9839-B6CFCBF165BB}"/>
              </a:ext>
            </a:extLst>
          </p:cNvPr>
          <p:cNvCxnSpPr>
            <a:cxnSpLocks/>
            <a:stCxn id="36" idx="2"/>
            <a:endCxn id="6" idx="6"/>
          </p:cNvCxnSpPr>
          <p:nvPr/>
        </p:nvCxnSpPr>
        <p:spPr>
          <a:xfrm rot="10800000">
            <a:off x="1767841" y="2757457"/>
            <a:ext cx="2209051" cy="1387838"/>
          </a:xfrm>
          <a:prstGeom prst="curvedConnector3">
            <a:avLst>
              <a:gd name="adj1" fmla="val 50000"/>
            </a:avLst>
          </a:prstGeom>
          <a:ln>
            <a:solidFill>
              <a:schemeClr val="tx1">
                <a:lumMod val="95000"/>
                <a:lumOff val="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5F32B04E-7812-472A-A0E0-0B9441AE7584}"/>
              </a:ext>
            </a:extLst>
          </p:cNvPr>
          <p:cNvSpPr txBox="1"/>
          <p:nvPr/>
        </p:nvSpPr>
        <p:spPr>
          <a:xfrm>
            <a:off x="5884961" y="5381936"/>
            <a:ext cx="1800225" cy="369332"/>
          </a:xfrm>
          <a:prstGeom prst="rect">
            <a:avLst/>
          </a:prstGeom>
          <a:noFill/>
        </p:spPr>
        <p:txBody>
          <a:bodyPr wrap="square">
            <a:spAutoFit/>
          </a:bodyPr>
          <a:lstStyle/>
          <a:p>
            <a:r>
              <a:rPr lang="en-US" i="1" dirty="0"/>
              <a:t>b</a:t>
            </a:r>
            <a:r>
              <a:rPr lang="en-US" i="1" baseline="-25000" dirty="0"/>
              <a:t>i</a:t>
            </a:r>
            <a:r>
              <a:rPr lang="en-US" dirty="0"/>
              <a:t> rejects </a:t>
            </a:r>
            <a:r>
              <a:rPr lang="en-US" i="1" dirty="0"/>
              <a:t>a</a:t>
            </a:r>
            <a:r>
              <a:rPr lang="en-US" i="1" baseline="-25000" dirty="0"/>
              <a:t>i+1</a:t>
            </a:r>
            <a:endParaRPr lang="en-US" dirty="0"/>
          </a:p>
        </p:txBody>
      </p:sp>
    </p:spTree>
    <p:extLst>
      <p:ext uri="{BB962C8B-B14F-4D97-AF65-F5344CB8AC3E}">
        <p14:creationId xmlns:p14="http://schemas.microsoft.com/office/powerpoint/2010/main" val="273256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8"/>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4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4"/>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48"/>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5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5"/>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9" grpId="0" animBg="1"/>
      <p:bldP spid="23" grpId="0" animBg="1"/>
      <p:bldP spid="27" grpId="0" animBg="1"/>
      <p:bldP spid="31" grpId="0" animBg="1"/>
      <p:bldP spid="35" grpId="0" animBg="1"/>
      <p:bldP spid="36" grpId="0" animBg="1"/>
      <p:bldP spid="6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preference profiles</a:t>
            </a:r>
          </a:p>
        </p:txBody>
      </p:sp>
      <p:graphicFrame>
        <p:nvGraphicFramePr>
          <p:cNvPr id="4" name="Content Placeholder 3"/>
          <p:cNvGraphicFramePr>
            <a:graphicFrameLocks noGrp="1"/>
          </p:cNvGraphicFramePr>
          <p:nvPr>
            <p:ph idx="1"/>
          </p:nvPr>
        </p:nvGraphicFramePr>
        <p:xfrm>
          <a:off x="457200" y="254508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8" name="Content Placeholder 3"/>
          <p:cNvGraphicFramePr>
            <a:graphicFrameLocks/>
          </p:cNvGraphicFramePr>
          <p:nvPr>
            <p:extLst>
              <p:ext uri="{D42A27DB-BD31-4B8C-83A1-F6EECF244321}">
                <p14:modId xmlns:p14="http://schemas.microsoft.com/office/powerpoint/2010/main" val="3278774314"/>
              </p:ext>
            </p:extLst>
          </p:nvPr>
        </p:nvGraphicFramePr>
        <p:xfrm>
          <a:off x="457200" y="44958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4343400" y="1600200"/>
            <a:ext cx="609600" cy="646331"/>
          </a:xfrm>
          <a:prstGeom prst="rect">
            <a:avLst/>
          </a:prstGeom>
          <a:noFill/>
        </p:spPr>
        <p:txBody>
          <a:bodyPr wrap="square" rtlCol="0">
            <a:spAutoFit/>
          </a:bodyPr>
          <a:lstStyle/>
          <a:p>
            <a:pPr algn="ctr"/>
            <a:r>
              <a:rPr lang="en-US" sz="3600" dirty="0"/>
              <a:t>&gt;</a:t>
            </a:r>
          </a:p>
        </p:txBody>
      </p:sp>
      <p:sp>
        <p:nvSpPr>
          <p:cNvPr id="10" name="TextBox 9"/>
          <p:cNvSpPr txBox="1"/>
          <p:nvPr/>
        </p:nvSpPr>
        <p:spPr>
          <a:xfrm>
            <a:off x="6400800" y="1600200"/>
            <a:ext cx="609600" cy="646331"/>
          </a:xfrm>
          <a:prstGeom prst="rect">
            <a:avLst/>
          </a:prstGeom>
          <a:noFill/>
        </p:spPr>
        <p:txBody>
          <a:bodyPr wrap="square" rtlCol="0">
            <a:spAutoFit/>
          </a:bodyPr>
          <a:lstStyle/>
          <a:p>
            <a:pPr algn="ctr"/>
            <a:r>
              <a:rPr lang="en-US" sz="3600" dirty="0"/>
              <a:t>&gt;</a:t>
            </a:r>
          </a:p>
        </p:txBody>
      </p:sp>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a:t>
            </a:fld>
            <a:endParaRPr lang="en-US"/>
          </a:p>
        </p:txBody>
      </p:sp>
      <p:pic>
        <p:nvPicPr>
          <p:cNvPr id="12" name="Picture 11" descr="Icon&#10;&#10;Description automatically generated">
            <a:extLst>
              <a:ext uri="{FF2B5EF4-FFF2-40B4-BE49-F238E27FC236}">
                <a16:creationId xmlns:a16="http://schemas.microsoft.com/office/drawing/2014/main" id="{D876D79A-D437-4441-878A-B217933E303F}"/>
              </a:ext>
            </a:extLst>
          </p:cNvPr>
          <p:cNvPicPr>
            <a:picLocks noChangeAspect="1"/>
          </p:cNvPicPr>
          <p:nvPr/>
        </p:nvPicPr>
        <p:blipFill>
          <a:blip r:embed="rId2"/>
          <a:stretch>
            <a:fillRect/>
          </a:stretch>
        </p:blipFill>
        <p:spPr>
          <a:xfrm>
            <a:off x="3256676" y="1463372"/>
            <a:ext cx="895874" cy="887730"/>
          </a:xfrm>
          <a:prstGeom prst="rect">
            <a:avLst/>
          </a:prstGeom>
        </p:spPr>
      </p:pic>
      <p:pic>
        <p:nvPicPr>
          <p:cNvPr id="14" name="Picture 13" descr="Icon&#10;&#10;Description automatically generated">
            <a:extLst>
              <a:ext uri="{FF2B5EF4-FFF2-40B4-BE49-F238E27FC236}">
                <a16:creationId xmlns:a16="http://schemas.microsoft.com/office/drawing/2014/main" id="{2A3BD49D-DBB5-4F76-A580-08EE9F570B37}"/>
              </a:ext>
            </a:extLst>
          </p:cNvPr>
          <p:cNvPicPr>
            <a:picLocks noChangeAspect="1"/>
          </p:cNvPicPr>
          <p:nvPr/>
        </p:nvPicPr>
        <p:blipFill>
          <a:blip r:embed="rId3"/>
          <a:stretch>
            <a:fillRect/>
          </a:stretch>
        </p:blipFill>
        <p:spPr>
          <a:xfrm>
            <a:off x="5228963" y="1468680"/>
            <a:ext cx="895874" cy="882422"/>
          </a:xfrm>
          <a:prstGeom prst="rect">
            <a:avLst/>
          </a:prstGeom>
        </p:spPr>
      </p:pic>
      <p:pic>
        <p:nvPicPr>
          <p:cNvPr id="16" name="Picture 15" descr="Icon&#10;&#10;Description automatically generated">
            <a:extLst>
              <a:ext uri="{FF2B5EF4-FFF2-40B4-BE49-F238E27FC236}">
                <a16:creationId xmlns:a16="http://schemas.microsoft.com/office/drawing/2014/main" id="{D51FB228-032E-401B-A9EB-4E77330F9684}"/>
              </a:ext>
            </a:extLst>
          </p:cNvPr>
          <p:cNvPicPr>
            <a:picLocks noChangeAspect="1"/>
          </p:cNvPicPr>
          <p:nvPr/>
        </p:nvPicPr>
        <p:blipFill>
          <a:blip r:embed="rId4"/>
          <a:stretch>
            <a:fillRect/>
          </a:stretch>
        </p:blipFill>
        <p:spPr>
          <a:xfrm>
            <a:off x="7010400" y="1468680"/>
            <a:ext cx="885024" cy="887730"/>
          </a:xfrm>
          <a:prstGeom prst="rect">
            <a:avLst/>
          </a:prstGeom>
        </p:spPr>
      </p:pic>
    </p:spTree>
    <p:extLst>
      <p:ext uri="{BB962C8B-B14F-4D97-AF65-F5344CB8AC3E}">
        <p14:creationId xmlns:p14="http://schemas.microsoft.com/office/powerpoint/2010/main" val="40312705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1397049"/>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r>
                        <a:rPr lang="en-US" sz="2000" dirty="0"/>
                        <a:t>Dave</a:t>
                      </a:r>
                    </a:p>
                  </a:txBody>
                  <a:tcPr>
                    <a:solidFill>
                      <a:srgbClr val="9BBB59"/>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r>
                        <a:rPr lang="en-US" sz="2000" dirty="0"/>
                        <a:t>Frank</a:t>
                      </a:r>
                    </a:p>
                  </a:txBody>
                  <a:tcPr>
                    <a:solidFill>
                      <a:srgbClr val="9BBB59"/>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r>
                        <a:rPr lang="en-US" sz="20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Carol</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70</a:t>
            </a:fld>
            <a:endParaRPr lang="en-US"/>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3" name="Oval 22">
            <a:extLst>
              <a:ext uri="{FF2B5EF4-FFF2-40B4-BE49-F238E27FC236}">
                <a16:creationId xmlns:a16="http://schemas.microsoft.com/office/drawing/2014/main" id="{996F8500-35A2-41DA-A0ED-F74B943785D1}"/>
              </a:ext>
            </a:extLst>
          </p:cNvPr>
          <p:cNvSpPr/>
          <p:nvPr/>
        </p:nvSpPr>
        <p:spPr>
          <a:xfrm>
            <a:off x="3988324" y="48522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6" name="Oval 35">
            <a:extLst>
              <a:ext uri="{FF2B5EF4-FFF2-40B4-BE49-F238E27FC236}">
                <a16:creationId xmlns:a16="http://schemas.microsoft.com/office/drawing/2014/main" id="{B0873A7A-0208-4556-B2E8-4E4972CAE43C}"/>
              </a:ext>
            </a:extLst>
          </p:cNvPr>
          <p:cNvSpPr/>
          <p:nvPr/>
        </p:nvSpPr>
        <p:spPr>
          <a:xfrm>
            <a:off x="3976891" y="393291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2</a:t>
            </a:r>
            <a:endParaRPr lang="en-US" sz="900" dirty="0"/>
          </a:p>
        </p:txBody>
      </p:sp>
      <p:sp>
        <p:nvSpPr>
          <p:cNvPr id="16" name="Rounded Rectangle 4">
            <a:extLst>
              <a:ext uri="{FF2B5EF4-FFF2-40B4-BE49-F238E27FC236}">
                <a16:creationId xmlns:a16="http://schemas.microsoft.com/office/drawing/2014/main" id="{470225C6-EB5A-420A-A55C-A2FF74C30D36}"/>
              </a:ext>
            </a:extLst>
          </p:cNvPr>
          <p:cNvSpPr/>
          <p:nvPr/>
        </p:nvSpPr>
        <p:spPr>
          <a:xfrm>
            <a:off x="4732770" y="1967328"/>
            <a:ext cx="3649230"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a:t>
            </a:r>
          </a:p>
        </p:txBody>
      </p:sp>
      <p:sp>
        <p:nvSpPr>
          <p:cNvPr id="17" name="TextBox 16">
            <a:extLst>
              <a:ext uri="{FF2B5EF4-FFF2-40B4-BE49-F238E27FC236}">
                <a16:creationId xmlns:a16="http://schemas.microsoft.com/office/drawing/2014/main" id="{036358C7-3458-4482-A528-860B4AB9D349}"/>
              </a:ext>
            </a:extLst>
          </p:cNvPr>
          <p:cNvSpPr txBox="1"/>
          <p:nvPr/>
        </p:nvSpPr>
        <p:spPr>
          <a:xfrm>
            <a:off x="5884961" y="5381936"/>
            <a:ext cx="1800225" cy="369332"/>
          </a:xfrm>
          <a:prstGeom prst="rect">
            <a:avLst/>
          </a:prstGeom>
          <a:noFill/>
        </p:spPr>
        <p:txBody>
          <a:bodyPr wrap="square">
            <a:spAutoFit/>
          </a:bodyPr>
          <a:lstStyle/>
          <a:p>
            <a:r>
              <a:rPr lang="en-US" i="1" dirty="0"/>
              <a:t>b</a:t>
            </a:r>
            <a:r>
              <a:rPr lang="en-US" i="1" baseline="-25000" dirty="0"/>
              <a:t>i</a:t>
            </a:r>
            <a:r>
              <a:rPr lang="en-US" dirty="0"/>
              <a:t> rejects </a:t>
            </a:r>
            <a:r>
              <a:rPr lang="en-US" i="1" dirty="0"/>
              <a:t>a</a:t>
            </a:r>
            <a:r>
              <a:rPr lang="en-US" i="1" baseline="-25000" dirty="0"/>
              <a:t>i+1</a:t>
            </a:r>
            <a:endParaRPr lang="en-US" dirty="0"/>
          </a:p>
        </p:txBody>
      </p:sp>
    </p:spTree>
    <p:extLst>
      <p:ext uri="{BB962C8B-B14F-4D97-AF65-F5344CB8AC3E}">
        <p14:creationId xmlns:p14="http://schemas.microsoft.com/office/powerpoint/2010/main" val="619580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23485430"/>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r>
                        <a:rPr lang="en-US" sz="2000" dirty="0"/>
                        <a:t>Dave</a:t>
                      </a:r>
                    </a:p>
                  </a:txBody>
                  <a:tcPr>
                    <a:solidFill>
                      <a:srgbClr val="9BBB59"/>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endParaRPr lang="en-US" sz="2000" dirty="0"/>
                    </a:p>
                  </a:txBody>
                  <a:tcPr>
                    <a:solidFill>
                      <a:schemeClr val="bg1"/>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r>
                        <a:rPr lang="en-US" sz="2000" dirty="0"/>
                        <a:t>Alice</a:t>
                      </a:r>
                    </a:p>
                  </a:txBody>
                  <a:tcPr>
                    <a:solidFill>
                      <a:schemeClr val="accent3">
                        <a:lumMod val="60000"/>
                        <a:lumOff val="40000"/>
                      </a:schemeClr>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71</a:t>
            </a:fld>
            <a:endParaRPr lang="en-US"/>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6" name="Oval 35">
            <a:extLst>
              <a:ext uri="{FF2B5EF4-FFF2-40B4-BE49-F238E27FC236}">
                <a16:creationId xmlns:a16="http://schemas.microsoft.com/office/drawing/2014/main" id="{B0873A7A-0208-4556-B2E8-4E4972CAE43C}"/>
              </a:ext>
            </a:extLst>
          </p:cNvPr>
          <p:cNvSpPr/>
          <p:nvPr/>
        </p:nvSpPr>
        <p:spPr>
          <a:xfrm>
            <a:off x="3976891" y="393291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2</a:t>
            </a:r>
            <a:endParaRPr lang="en-US" sz="900" dirty="0"/>
          </a:p>
        </p:txBody>
      </p:sp>
      <p:sp>
        <p:nvSpPr>
          <p:cNvPr id="16" name="Rounded Rectangle 4">
            <a:extLst>
              <a:ext uri="{FF2B5EF4-FFF2-40B4-BE49-F238E27FC236}">
                <a16:creationId xmlns:a16="http://schemas.microsoft.com/office/drawing/2014/main" id="{470225C6-EB5A-420A-A55C-A2FF74C30D36}"/>
              </a:ext>
            </a:extLst>
          </p:cNvPr>
          <p:cNvSpPr/>
          <p:nvPr/>
        </p:nvSpPr>
        <p:spPr>
          <a:xfrm>
            <a:off x="4732770" y="1967328"/>
            <a:ext cx="3649230"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a:t>
            </a:r>
          </a:p>
        </p:txBody>
      </p:sp>
      <p:sp>
        <p:nvSpPr>
          <p:cNvPr id="17" name="TextBox 16">
            <a:extLst>
              <a:ext uri="{FF2B5EF4-FFF2-40B4-BE49-F238E27FC236}">
                <a16:creationId xmlns:a16="http://schemas.microsoft.com/office/drawing/2014/main" id="{036358C7-3458-4482-A528-860B4AB9D349}"/>
              </a:ext>
            </a:extLst>
          </p:cNvPr>
          <p:cNvSpPr txBox="1"/>
          <p:nvPr/>
        </p:nvSpPr>
        <p:spPr>
          <a:xfrm>
            <a:off x="5884961" y="5381936"/>
            <a:ext cx="1800225" cy="369332"/>
          </a:xfrm>
          <a:prstGeom prst="rect">
            <a:avLst/>
          </a:prstGeom>
          <a:noFill/>
        </p:spPr>
        <p:txBody>
          <a:bodyPr wrap="square">
            <a:spAutoFit/>
          </a:bodyPr>
          <a:lstStyle/>
          <a:p>
            <a:r>
              <a:rPr lang="en-US" i="1" dirty="0"/>
              <a:t>b</a:t>
            </a:r>
            <a:r>
              <a:rPr lang="en-US" i="1" baseline="-25000" dirty="0"/>
              <a:t>i</a:t>
            </a:r>
            <a:r>
              <a:rPr lang="en-US" dirty="0"/>
              <a:t> rejects </a:t>
            </a:r>
            <a:r>
              <a:rPr lang="en-US" i="1" dirty="0"/>
              <a:t>a</a:t>
            </a:r>
            <a:r>
              <a:rPr lang="en-US" i="1" baseline="-25000" dirty="0"/>
              <a:t>i+1</a:t>
            </a:r>
            <a:endParaRPr lang="en-US" dirty="0"/>
          </a:p>
        </p:txBody>
      </p:sp>
    </p:spTree>
    <p:extLst>
      <p:ext uri="{BB962C8B-B14F-4D97-AF65-F5344CB8AC3E}">
        <p14:creationId xmlns:p14="http://schemas.microsoft.com/office/powerpoint/2010/main" val="1239552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the algorithm: Phase 2</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18117276"/>
              </p:ext>
            </p:extLst>
          </p:nvPr>
        </p:nvGraphicFramePr>
        <p:xfrm>
          <a:off x="474342" y="2545080"/>
          <a:ext cx="7894320" cy="2743200"/>
        </p:xfrm>
        <a:graphic>
          <a:graphicData uri="http://schemas.openxmlformats.org/drawingml/2006/table">
            <a:tbl>
              <a:tblPr firstCol="1" bandRow="1">
                <a:tableStyleId>{5C22544A-7EE6-4342-B048-85BDC9FD1C3A}</a:tableStyleId>
              </a:tblPr>
              <a:tblGrid>
                <a:gridCol w="1315720">
                  <a:extLst>
                    <a:ext uri="{9D8B030D-6E8A-4147-A177-3AD203B41FA5}">
                      <a16:colId xmlns:a16="http://schemas.microsoft.com/office/drawing/2014/main" val="20000"/>
                    </a:ext>
                  </a:extLst>
                </a:gridCol>
                <a:gridCol w="1315720">
                  <a:extLst>
                    <a:ext uri="{9D8B030D-6E8A-4147-A177-3AD203B41FA5}">
                      <a16:colId xmlns:a16="http://schemas.microsoft.com/office/drawing/2014/main" val="20001"/>
                    </a:ext>
                  </a:extLst>
                </a:gridCol>
                <a:gridCol w="1315720">
                  <a:extLst>
                    <a:ext uri="{9D8B030D-6E8A-4147-A177-3AD203B41FA5}">
                      <a16:colId xmlns:a16="http://schemas.microsoft.com/office/drawing/2014/main" val="424719221"/>
                    </a:ext>
                  </a:extLst>
                </a:gridCol>
                <a:gridCol w="1315720">
                  <a:extLst>
                    <a:ext uri="{9D8B030D-6E8A-4147-A177-3AD203B41FA5}">
                      <a16:colId xmlns:a16="http://schemas.microsoft.com/office/drawing/2014/main" val="1221143170"/>
                    </a:ext>
                  </a:extLst>
                </a:gridCol>
                <a:gridCol w="1315720">
                  <a:extLst>
                    <a:ext uri="{9D8B030D-6E8A-4147-A177-3AD203B41FA5}">
                      <a16:colId xmlns:a16="http://schemas.microsoft.com/office/drawing/2014/main" val="3828045070"/>
                    </a:ext>
                  </a:extLst>
                </a:gridCol>
                <a:gridCol w="1315720">
                  <a:extLst>
                    <a:ext uri="{9D8B030D-6E8A-4147-A177-3AD203B41FA5}">
                      <a16:colId xmlns:a16="http://schemas.microsoft.com/office/drawing/2014/main" val="20002"/>
                    </a:ext>
                  </a:extLst>
                </a:gridCol>
              </a:tblGrid>
              <a:tr h="448310">
                <a:tc>
                  <a:txBody>
                    <a:bodyPr/>
                    <a:lstStyle/>
                    <a:p>
                      <a:r>
                        <a:rPr lang="en-US" sz="2000" dirty="0"/>
                        <a:t>Alice</a:t>
                      </a:r>
                    </a:p>
                  </a:txBody>
                  <a:tcPr/>
                </a:tc>
                <a:tc>
                  <a:txBody>
                    <a:bodyPr/>
                    <a:lstStyle/>
                    <a:p>
                      <a:endParaRPr lang="en-US" sz="2000" dirty="0"/>
                    </a:p>
                  </a:txBody>
                  <a:tcPr>
                    <a:solidFill>
                      <a:schemeClr val="bg1"/>
                    </a:solidFill>
                  </a:tcPr>
                </a:tc>
                <a:tc>
                  <a:txBody>
                    <a:bodyPr/>
                    <a:lstStyle/>
                    <a:p>
                      <a:r>
                        <a:rPr lang="en-US" sz="2000" dirty="0"/>
                        <a:t>Frank</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0"/>
                  </a:ext>
                </a:extLst>
              </a:tr>
              <a:tr h="448310">
                <a:tc>
                  <a:txBody>
                    <a:bodyPr/>
                    <a:lstStyle/>
                    <a:p>
                      <a:r>
                        <a:rPr lang="en-US" sz="2000" dirty="0"/>
                        <a:t>Bob</a:t>
                      </a:r>
                    </a:p>
                  </a:txBody>
                  <a:tcPr/>
                </a:tc>
                <a:tc>
                  <a:txBody>
                    <a:bodyPr/>
                    <a:lstStyle/>
                    <a:p>
                      <a:r>
                        <a:rPr lang="en-US" sz="2000" dirty="0"/>
                        <a:t>Eve</a:t>
                      </a:r>
                    </a:p>
                  </a:txBody>
                  <a:tcPr>
                    <a:gradFill flip="none" rotWithShape="1">
                      <a:gsLst>
                        <a:gs pos="49000">
                          <a:schemeClr val="accent3">
                            <a:lumMod val="60000"/>
                            <a:lumOff val="40000"/>
                          </a:schemeClr>
                        </a:gs>
                        <a:gs pos="51000">
                          <a:srgbClr val="9BBB59"/>
                        </a:gs>
                      </a:gsLst>
                      <a:lin ang="17280000" scaled="0"/>
                      <a:tileRect/>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1"/>
                  </a:ext>
                </a:extLst>
              </a:tr>
              <a:tr h="448310">
                <a:tc>
                  <a:txBody>
                    <a:bodyPr/>
                    <a:lstStyle/>
                    <a:p>
                      <a:r>
                        <a:rPr lang="en-US" sz="2000" dirty="0"/>
                        <a:t>Carol</a:t>
                      </a:r>
                    </a:p>
                  </a:txBody>
                  <a:tcPr/>
                </a:tc>
                <a:tc>
                  <a:txBody>
                    <a:bodyPr/>
                    <a:lstStyle/>
                    <a:p>
                      <a:endParaRPr lang="en-US" sz="2000" dirty="0"/>
                    </a:p>
                  </a:txBody>
                  <a:tcPr>
                    <a:solidFill>
                      <a:schemeClr val="bg1"/>
                    </a:solidFill>
                  </a:tcPr>
                </a:tc>
                <a:tc>
                  <a:txBody>
                    <a:bodyPr/>
                    <a:lstStyle/>
                    <a:p>
                      <a:r>
                        <a:rPr lang="en-US" sz="2000" dirty="0"/>
                        <a:t>Dave</a:t>
                      </a:r>
                    </a:p>
                  </a:txBody>
                  <a:tcPr>
                    <a:solidFill>
                      <a:srgbClr val="97A7D0"/>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613317467"/>
                  </a:ext>
                </a:extLst>
              </a:tr>
              <a:tr h="448310">
                <a:tc>
                  <a:txBody>
                    <a:bodyPr/>
                    <a:lstStyle/>
                    <a:p>
                      <a:r>
                        <a:rPr lang="en-US" sz="2000" dirty="0"/>
                        <a:t>Dave</a:t>
                      </a:r>
                    </a:p>
                  </a:txBody>
                  <a:tcPr/>
                </a:tc>
                <a:tc>
                  <a:txBody>
                    <a:bodyPr/>
                    <a:lstStyle/>
                    <a:p>
                      <a:r>
                        <a:rPr lang="en-US" sz="2000" dirty="0"/>
                        <a:t>Carol</a:t>
                      </a:r>
                    </a:p>
                  </a:txBody>
                  <a:tcPr>
                    <a:solidFill>
                      <a:srgbClr val="9BBB59"/>
                    </a:soli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3644112907"/>
                  </a:ext>
                </a:extLst>
              </a:tr>
              <a:tr h="448310">
                <a:tc>
                  <a:txBody>
                    <a:bodyPr/>
                    <a:lstStyle/>
                    <a:p>
                      <a:r>
                        <a:rPr lang="en-US" sz="2000" dirty="0"/>
                        <a:t>Eve</a:t>
                      </a:r>
                    </a:p>
                  </a:txBody>
                  <a:tcPr/>
                </a:tc>
                <a:tc>
                  <a:txBody>
                    <a:bodyPr/>
                    <a:lstStyle/>
                    <a:p>
                      <a:r>
                        <a:rPr lang="en-US" sz="2000" dirty="0"/>
                        <a:t>Bob</a:t>
                      </a:r>
                    </a:p>
                  </a:txBody>
                  <a:tcPr>
                    <a:gradFill>
                      <a:gsLst>
                        <a:gs pos="49000">
                          <a:schemeClr val="accent3">
                            <a:lumMod val="60000"/>
                            <a:lumOff val="40000"/>
                          </a:schemeClr>
                        </a:gs>
                        <a:gs pos="51000">
                          <a:srgbClr val="9BBB59"/>
                        </a:gs>
                      </a:gsLst>
                      <a:lin ang="17280000" scaled="0"/>
                    </a:gradFill>
                  </a:tcPr>
                </a:tc>
                <a:tc>
                  <a:txBody>
                    <a:bodyPr/>
                    <a:lstStyle/>
                    <a:p>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2797461358"/>
                  </a:ext>
                </a:extLst>
              </a:tr>
              <a:tr h="448310">
                <a:tc>
                  <a:txBody>
                    <a:bodyPr/>
                    <a:lstStyle/>
                    <a:p>
                      <a:r>
                        <a:rPr lang="en-US" sz="2000" dirty="0"/>
                        <a:t>Frank</a:t>
                      </a:r>
                    </a:p>
                  </a:txBody>
                  <a:tcPr/>
                </a:tc>
                <a:tc>
                  <a:txBody>
                    <a:bodyPr/>
                    <a:lstStyle/>
                    <a:p>
                      <a:r>
                        <a:rPr lang="en-US" sz="2000" dirty="0"/>
                        <a:t>Alice</a:t>
                      </a:r>
                    </a:p>
                  </a:txBody>
                  <a:tcPr>
                    <a:solidFill>
                      <a:srgbClr val="9BBB5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tc>
                  <a:txBody>
                    <a:bodyPr/>
                    <a:lstStyle/>
                    <a:p>
                      <a:endParaRPr lang="en-US" sz="2400" dirty="0"/>
                    </a:p>
                  </a:txBody>
                  <a:tcPr>
                    <a:solidFill>
                      <a:schemeClr val="bg1"/>
                    </a:solidFill>
                  </a:tcPr>
                </a:tc>
                <a:extLst>
                  <a:ext uri="{0D108BD9-81ED-4DB2-BD59-A6C34878D82A}">
                    <a16:rowId xmlns:a16="http://schemas.microsoft.com/office/drawing/2014/main" val="10002"/>
                  </a:ext>
                </a:extLst>
              </a:tr>
            </a:tbl>
          </a:graphicData>
        </a:graphic>
      </p:graphicFrame>
      <p:sp>
        <p:nvSpPr>
          <p:cNvPr id="3" name="Slide Number Placeholder 2">
            <a:extLst>
              <a:ext uri="{FF2B5EF4-FFF2-40B4-BE49-F238E27FC236}">
                <a16:creationId xmlns:a16="http://schemas.microsoft.com/office/drawing/2014/main" id="{AB00B24D-9F30-8341-BC1B-09FB542CBCED}"/>
              </a:ext>
            </a:extLst>
          </p:cNvPr>
          <p:cNvSpPr>
            <a:spLocks noGrp="1"/>
          </p:cNvSpPr>
          <p:nvPr>
            <p:ph type="sldNum" sz="quarter" idx="12"/>
          </p:nvPr>
        </p:nvSpPr>
        <p:spPr/>
        <p:txBody>
          <a:bodyPr/>
          <a:lstStyle/>
          <a:p>
            <a:fld id="{A2EF37A0-74FC-AB4F-AE4C-D9BFC6719E9F}" type="slidenum">
              <a:rPr lang="en-US" smtClean="0"/>
              <a:t>72</a:t>
            </a:fld>
            <a:endParaRPr lang="en-US"/>
          </a:p>
        </p:txBody>
      </p:sp>
      <p:sp>
        <p:nvSpPr>
          <p:cNvPr id="6" name="Oval 5">
            <a:extLst>
              <a:ext uri="{FF2B5EF4-FFF2-40B4-BE49-F238E27FC236}">
                <a16:creationId xmlns:a16="http://schemas.microsoft.com/office/drawing/2014/main" id="{8340993C-0235-43CE-B6A5-41A0074789F8}"/>
              </a:ext>
            </a:extLst>
          </p:cNvPr>
          <p:cNvSpPr/>
          <p:nvPr/>
        </p:nvSpPr>
        <p:spPr>
          <a:xfrm>
            <a:off x="1356360" y="2545080"/>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0</a:t>
            </a:r>
            <a:endParaRPr lang="en-US" sz="900" dirty="0"/>
          </a:p>
        </p:txBody>
      </p:sp>
      <p:sp>
        <p:nvSpPr>
          <p:cNvPr id="14" name="Oval 13">
            <a:extLst>
              <a:ext uri="{FF2B5EF4-FFF2-40B4-BE49-F238E27FC236}">
                <a16:creationId xmlns:a16="http://schemas.microsoft.com/office/drawing/2014/main" id="{45E4BB11-573F-43B8-8F82-4AE4A32710DA}"/>
              </a:ext>
            </a:extLst>
          </p:cNvPr>
          <p:cNvSpPr/>
          <p:nvPr/>
        </p:nvSpPr>
        <p:spPr>
          <a:xfrm>
            <a:off x="3983241" y="256744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19" name="Oval 18">
            <a:extLst>
              <a:ext uri="{FF2B5EF4-FFF2-40B4-BE49-F238E27FC236}">
                <a16:creationId xmlns:a16="http://schemas.microsoft.com/office/drawing/2014/main" id="{E290412E-3555-4ABA-BE10-1503D05A0CF4}"/>
              </a:ext>
            </a:extLst>
          </p:cNvPr>
          <p:cNvSpPr/>
          <p:nvPr/>
        </p:nvSpPr>
        <p:spPr>
          <a:xfrm>
            <a:off x="1367790" y="4841051"/>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0</a:t>
            </a:r>
            <a:endParaRPr lang="en-US" sz="900" dirty="0"/>
          </a:p>
        </p:txBody>
      </p:sp>
      <p:sp>
        <p:nvSpPr>
          <p:cNvPr id="27" name="Oval 26">
            <a:extLst>
              <a:ext uri="{FF2B5EF4-FFF2-40B4-BE49-F238E27FC236}">
                <a16:creationId xmlns:a16="http://schemas.microsoft.com/office/drawing/2014/main" id="{ECDD8450-6175-42D3-BAA1-332730EF7BC2}"/>
              </a:ext>
            </a:extLst>
          </p:cNvPr>
          <p:cNvSpPr/>
          <p:nvPr/>
        </p:nvSpPr>
        <p:spPr>
          <a:xfrm>
            <a:off x="1367791" y="3480688"/>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a</a:t>
            </a:r>
            <a:r>
              <a:rPr lang="en-US" sz="900" i="1" baseline="-25000" dirty="0"/>
              <a:t>1</a:t>
            </a:r>
            <a:endParaRPr lang="en-US" sz="900" dirty="0"/>
          </a:p>
        </p:txBody>
      </p:sp>
      <p:sp>
        <p:nvSpPr>
          <p:cNvPr id="31" name="Oval 30">
            <a:extLst>
              <a:ext uri="{FF2B5EF4-FFF2-40B4-BE49-F238E27FC236}">
                <a16:creationId xmlns:a16="http://schemas.microsoft.com/office/drawing/2014/main" id="{08DA49F7-F6E0-4B14-8E40-3561DD0D6B04}"/>
              </a:ext>
            </a:extLst>
          </p:cNvPr>
          <p:cNvSpPr/>
          <p:nvPr/>
        </p:nvSpPr>
        <p:spPr>
          <a:xfrm>
            <a:off x="3988324" y="3463413"/>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35" name="Oval 34">
            <a:extLst>
              <a:ext uri="{FF2B5EF4-FFF2-40B4-BE49-F238E27FC236}">
                <a16:creationId xmlns:a16="http://schemas.microsoft.com/office/drawing/2014/main" id="{07B16532-3A23-4642-A313-F130CD8436C8}"/>
              </a:ext>
            </a:extLst>
          </p:cNvPr>
          <p:cNvSpPr/>
          <p:nvPr/>
        </p:nvSpPr>
        <p:spPr>
          <a:xfrm>
            <a:off x="1377313" y="3948492"/>
            <a:ext cx="411480" cy="42475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i="1" dirty="0"/>
              <a:t>b</a:t>
            </a:r>
            <a:r>
              <a:rPr lang="en-US" sz="900" i="1" baseline="-25000" dirty="0"/>
              <a:t>1</a:t>
            </a:r>
            <a:endParaRPr lang="en-US" sz="900" dirty="0"/>
          </a:p>
        </p:txBody>
      </p:sp>
      <p:sp>
        <p:nvSpPr>
          <p:cNvPr id="16" name="Rounded Rectangle 4">
            <a:extLst>
              <a:ext uri="{FF2B5EF4-FFF2-40B4-BE49-F238E27FC236}">
                <a16:creationId xmlns:a16="http://schemas.microsoft.com/office/drawing/2014/main" id="{470225C6-EB5A-420A-A55C-A2FF74C30D36}"/>
              </a:ext>
            </a:extLst>
          </p:cNvPr>
          <p:cNvSpPr/>
          <p:nvPr/>
        </p:nvSpPr>
        <p:spPr>
          <a:xfrm>
            <a:off x="4732770" y="1967328"/>
            <a:ext cx="3649230" cy="3174519"/>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r>
              <a:rPr lang="en-US" sz="2400" dirty="0"/>
              <a:t>(</a:t>
            </a:r>
            <a:r>
              <a:rPr lang="en-US" sz="2400" i="1" dirty="0"/>
              <a:t>a</a:t>
            </a:r>
            <a:r>
              <a:rPr lang="en-US" sz="2400" i="1" baseline="-25000" dirty="0"/>
              <a:t>0</a:t>
            </a:r>
            <a:r>
              <a:rPr lang="en-US" sz="2400" dirty="0"/>
              <a:t>,</a:t>
            </a:r>
            <a:r>
              <a:rPr lang="en-US" sz="2400" i="1" dirty="0"/>
              <a:t>b</a:t>
            </a:r>
            <a:r>
              <a:rPr lang="en-US" sz="2400" i="1" baseline="-25000" dirty="0"/>
              <a:t>0</a:t>
            </a:r>
            <a:r>
              <a:rPr lang="en-US" sz="2400" dirty="0"/>
              <a:t>),(</a:t>
            </a:r>
            <a:r>
              <a:rPr lang="en-US" sz="2400" i="1" dirty="0"/>
              <a:t>a</a:t>
            </a:r>
            <a:r>
              <a:rPr lang="en-US" sz="2400" i="1" baseline="-25000" dirty="0"/>
              <a:t>1</a:t>
            </a:r>
            <a:r>
              <a:rPr lang="en-US" sz="2400" dirty="0"/>
              <a:t>,</a:t>
            </a:r>
            <a:r>
              <a:rPr lang="en-US" sz="2400" i="1" dirty="0"/>
              <a:t>b</a:t>
            </a:r>
            <a:r>
              <a:rPr lang="en-US" sz="2400" i="1" baseline="-25000" dirty="0"/>
              <a:t>1</a:t>
            </a:r>
            <a:r>
              <a:rPr lang="en-US" sz="2400" dirty="0"/>
              <a:t>),…,(</a:t>
            </a:r>
            <a:r>
              <a:rPr lang="en-US" sz="2400" i="1" dirty="0"/>
              <a:t>a</a:t>
            </a:r>
            <a:r>
              <a:rPr lang="en-US" sz="2400" i="1" baseline="-25000" dirty="0"/>
              <a:t>k-1</a:t>
            </a:r>
            <a:r>
              <a:rPr lang="en-US" sz="2400" dirty="0"/>
              <a:t>,</a:t>
            </a:r>
            <a:r>
              <a:rPr lang="en-US" sz="2400" i="1" dirty="0"/>
              <a:t>b</a:t>
            </a:r>
            <a:r>
              <a:rPr lang="en-US" sz="2400" i="1" baseline="-25000" dirty="0"/>
              <a:t>k-1</a:t>
            </a:r>
            <a:r>
              <a:rPr lang="en-US" sz="2400" dirty="0"/>
              <a:t>) such that:</a:t>
            </a:r>
          </a:p>
          <a:p>
            <a:pPr marL="342900" indent="-342900">
              <a:buFont typeface="Arial"/>
              <a:buChar char="•"/>
            </a:pPr>
            <a:r>
              <a:rPr lang="en-US" sz="2400" i="1" dirty="0"/>
              <a:t>b</a:t>
            </a:r>
            <a:r>
              <a:rPr lang="en-US" sz="2400" i="1" baseline="-25000" dirty="0"/>
              <a:t>i</a:t>
            </a:r>
            <a:r>
              <a:rPr lang="en-US" sz="2400" dirty="0"/>
              <a:t> is a</a:t>
            </a:r>
            <a:r>
              <a:rPr lang="en-US" sz="2400" baseline="-25000" dirty="0"/>
              <a:t>i</a:t>
            </a:r>
            <a:r>
              <a:rPr lang="en-US" sz="2400" dirty="0"/>
              <a:t>’s second preference </a:t>
            </a:r>
          </a:p>
          <a:p>
            <a:pPr marL="342900" indent="-342900">
              <a:buFont typeface="Arial"/>
              <a:buChar char="•"/>
            </a:pPr>
            <a:r>
              <a:rPr lang="en-US" sz="2400" i="1" dirty="0"/>
              <a:t>a</a:t>
            </a:r>
            <a:r>
              <a:rPr lang="en-US" sz="2400" i="1" baseline="-25000" dirty="0"/>
              <a:t>i+1</a:t>
            </a:r>
            <a:r>
              <a:rPr lang="en-US" sz="2400" dirty="0"/>
              <a:t> is </a:t>
            </a:r>
            <a:r>
              <a:rPr lang="en-US" sz="2400" i="1" dirty="0" err="1"/>
              <a:t>b</a:t>
            </a:r>
            <a:r>
              <a:rPr lang="en-US" sz="2400" baseline="-25000" dirty="0" err="1"/>
              <a:t>i</a:t>
            </a:r>
            <a:r>
              <a:rPr lang="en-US" sz="2400" dirty="0" err="1"/>
              <a:t>’s</a:t>
            </a:r>
            <a:r>
              <a:rPr lang="en-US" sz="2400" dirty="0"/>
              <a:t> last preference</a:t>
            </a:r>
          </a:p>
          <a:p>
            <a:pPr marL="342900" indent="-342900">
              <a:buFont typeface="Arial"/>
              <a:buChar char="•"/>
            </a:pPr>
            <a:r>
              <a:rPr lang="en-US" sz="2400" i="1" dirty="0"/>
              <a:t>a</a:t>
            </a:r>
            <a:r>
              <a:rPr lang="en-US" sz="2400" i="1" baseline="-25000" dirty="0"/>
              <a:t>0</a:t>
            </a:r>
            <a:r>
              <a:rPr lang="en-US" sz="2400" dirty="0"/>
              <a:t> is </a:t>
            </a:r>
            <a:r>
              <a:rPr lang="en-US" sz="2400" i="1" dirty="0"/>
              <a:t>b</a:t>
            </a:r>
            <a:r>
              <a:rPr lang="en-US" sz="2400" i="1" baseline="-25000" dirty="0"/>
              <a:t>k-1</a:t>
            </a:r>
            <a:r>
              <a:rPr lang="en-US" sz="2400" dirty="0"/>
              <a:t>‘s last preference</a:t>
            </a:r>
          </a:p>
        </p:txBody>
      </p:sp>
      <p:sp>
        <p:nvSpPr>
          <p:cNvPr id="17" name="TextBox 16">
            <a:extLst>
              <a:ext uri="{FF2B5EF4-FFF2-40B4-BE49-F238E27FC236}">
                <a16:creationId xmlns:a16="http://schemas.microsoft.com/office/drawing/2014/main" id="{036358C7-3458-4482-A528-860B4AB9D349}"/>
              </a:ext>
            </a:extLst>
          </p:cNvPr>
          <p:cNvSpPr txBox="1"/>
          <p:nvPr/>
        </p:nvSpPr>
        <p:spPr>
          <a:xfrm>
            <a:off x="5884961" y="5381936"/>
            <a:ext cx="1800225" cy="369332"/>
          </a:xfrm>
          <a:prstGeom prst="rect">
            <a:avLst/>
          </a:prstGeom>
          <a:noFill/>
        </p:spPr>
        <p:txBody>
          <a:bodyPr wrap="square">
            <a:spAutoFit/>
          </a:bodyPr>
          <a:lstStyle/>
          <a:p>
            <a:r>
              <a:rPr lang="en-US" i="1" dirty="0"/>
              <a:t>b</a:t>
            </a:r>
            <a:r>
              <a:rPr lang="en-US" i="1" baseline="-25000" dirty="0"/>
              <a:t>i</a:t>
            </a:r>
            <a:r>
              <a:rPr lang="en-US" dirty="0"/>
              <a:t> rejects </a:t>
            </a:r>
            <a:r>
              <a:rPr lang="en-US" i="1" dirty="0"/>
              <a:t>a</a:t>
            </a:r>
            <a:r>
              <a:rPr lang="en-US" i="1" baseline="-25000" dirty="0"/>
              <a:t>i+1</a:t>
            </a:r>
            <a:endParaRPr lang="en-US" dirty="0"/>
          </a:p>
        </p:txBody>
      </p:sp>
    </p:spTree>
    <p:extLst>
      <p:ext uri="{BB962C8B-B14F-4D97-AF65-F5344CB8AC3E}">
        <p14:creationId xmlns:p14="http://schemas.microsoft.com/office/powerpoint/2010/main" val="23781278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4800" y="381000"/>
            <a:ext cx="8534400" cy="2743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0" b="1" dirty="0"/>
              <a:t>Claim</a:t>
            </a:r>
            <a:endParaRPr lang="en-US" sz="3200" b="1" dirty="0"/>
          </a:p>
          <a:p>
            <a:pPr algn="ctr"/>
            <a:r>
              <a:rPr lang="en-US" sz="3200" dirty="0"/>
              <a:t>Irving’s algorithm for the stable roommates problem terminates in polynomial time – specifically O(</a:t>
            </a:r>
            <a:r>
              <a:rPr lang="en-US" sz="3200" i="1" dirty="0"/>
              <a:t>n</a:t>
            </a:r>
            <a:r>
              <a:rPr lang="en-US" sz="3200" baseline="30000" dirty="0"/>
              <a:t>2</a:t>
            </a:r>
            <a:r>
              <a:rPr lang="en-US" sz="3200" dirty="0"/>
              <a:t>).</a:t>
            </a:r>
          </a:p>
        </p:txBody>
      </p:sp>
      <p:sp>
        <p:nvSpPr>
          <p:cNvPr id="6" name="Content Placeholder 2"/>
          <p:cNvSpPr>
            <a:spLocks noGrp="1"/>
          </p:cNvSpPr>
          <p:nvPr>
            <p:ph idx="1"/>
          </p:nvPr>
        </p:nvSpPr>
        <p:spPr>
          <a:xfrm>
            <a:off x="457200" y="3352800"/>
            <a:ext cx="8229600" cy="3200400"/>
          </a:xfrm>
        </p:spPr>
        <p:txBody>
          <a:bodyPr>
            <a:normAutofit/>
          </a:bodyPr>
          <a:lstStyle/>
          <a:p>
            <a:r>
              <a:rPr lang="en-US" dirty="0"/>
              <a:t>This requires some data structure considerations</a:t>
            </a:r>
          </a:p>
          <a:p>
            <a:pPr lvl="1"/>
            <a:r>
              <a:rPr lang="en-US" dirty="0"/>
              <a:t>Naïve implementation of rotations is ~O(n</a:t>
            </a:r>
            <a:r>
              <a:rPr lang="en-US" baseline="30000" dirty="0"/>
              <a:t>3</a:t>
            </a:r>
            <a:r>
              <a:rPr lang="en-US" dirty="0"/>
              <a:t>)</a:t>
            </a:r>
          </a:p>
        </p:txBody>
      </p:sp>
      <p:sp>
        <p:nvSpPr>
          <p:cNvPr id="2" name="Slide Number Placeholder 1">
            <a:extLst>
              <a:ext uri="{FF2B5EF4-FFF2-40B4-BE49-F238E27FC236}">
                <a16:creationId xmlns:a16="http://schemas.microsoft.com/office/drawing/2014/main" id="{5295B8E5-F264-A244-AECF-535EB717D650}"/>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11316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231487" cy="1371600"/>
          </a:xfrm>
        </p:spPr>
        <p:txBody>
          <a:bodyPr/>
          <a:lstStyle/>
          <a:p>
            <a:r>
              <a:rPr lang="en-US" dirty="0"/>
              <a:t>One-to-many matching</a:t>
            </a:r>
          </a:p>
        </p:txBody>
      </p:sp>
      <p:sp>
        <p:nvSpPr>
          <p:cNvPr id="3" name="Content Placeholder 2"/>
          <p:cNvSpPr>
            <a:spLocks noGrp="1"/>
          </p:cNvSpPr>
          <p:nvPr>
            <p:ph idx="1"/>
          </p:nvPr>
        </p:nvSpPr>
        <p:spPr/>
        <p:txBody>
          <a:bodyPr/>
          <a:lstStyle/>
          <a:p>
            <a:r>
              <a:rPr lang="en-US" dirty="0"/>
              <a:t>The </a:t>
            </a:r>
            <a:r>
              <a:rPr lang="en-US" b="1" dirty="0"/>
              <a:t>hospitals/residents problem</a:t>
            </a:r>
            <a:r>
              <a:rPr lang="en-US" dirty="0"/>
              <a:t> (aka college/students problem aka admissions problem):</a:t>
            </a:r>
          </a:p>
          <a:p>
            <a:pPr marL="342900" indent="-342900">
              <a:buFont typeface="Arial" charset="0"/>
              <a:buChar char="•"/>
            </a:pPr>
            <a:r>
              <a:rPr lang="en-US" b="0" dirty="0"/>
              <a:t>Strict preference rankings from each side</a:t>
            </a:r>
          </a:p>
          <a:p>
            <a:pPr marL="342900" indent="-342900">
              <a:buFont typeface="Arial" charset="0"/>
              <a:buChar char="•"/>
            </a:pPr>
            <a:r>
              <a:rPr lang="en-US" b="0" dirty="0"/>
              <a:t>One side (hospitals) can accept </a:t>
            </a:r>
            <a:r>
              <a:rPr lang="en-US" b="0" i="1" dirty="0"/>
              <a:t>q &gt; </a:t>
            </a:r>
            <a:r>
              <a:rPr lang="en-US" b="0" dirty="0"/>
              <a:t>1 residents</a:t>
            </a:r>
          </a:p>
          <a:p>
            <a:r>
              <a:rPr lang="en-US" dirty="0"/>
              <a:t>Also introduced in [Gale and Shapley 1962]</a:t>
            </a:r>
          </a:p>
          <a:p>
            <a:r>
              <a:rPr lang="en-US" dirty="0"/>
              <a:t>Has seen lots of traction in the real world</a:t>
            </a:r>
          </a:p>
          <a:p>
            <a:pPr marL="342900" indent="-342900">
              <a:buFont typeface="Arial" charset="0"/>
              <a:buChar char="•"/>
            </a:pPr>
            <a:r>
              <a:rPr lang="en-US" b="0" dirty="0"/>
              <a:t>E.g., the National Resident Matching Program (NRMP)</a:t>
            </a:r>
          </a:p>
        </p:txBody>
      </p:sp>
      <p:sp>
        <p:nvSpPr>
          <p:cNvPr id="4" name="Slide Number Placeholder 3">
            <a:extLst>
              <a:ext uri="{FF2B5EF4-FFF2-40B4-BE49-F238E27FC236}">
                <a16:creationId xmlns:a16="http://schemas.microsoft.com/office/drawing/2014/main" id="{B01DD963-0BAB-3740-81E9-70E7B65BBDAB}"/>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66511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388088" cy="1371600"/>
          </a:xfrm>
        </p:spPr>
        <p:txBody>
          <a:bodyPr>
            <a:normAutofit fontScale="90000"/>
          </a:bodyPr>
          <a:lstStyle/>
          <a:p>
            <a:r>
              <a:rPr lang="en-US" dirty="0"/>
              <a:t>Overview of an impactful paper in this space</a:t>
            </a:r>
          </a:p>
        </p:txBody>
      </p:sp>
      <p:sp>
        <p:nvSpPr>
          <p:cNvPr id="3" name="Content Placeholder 2"/>
          <p:cNvSpPr>
            <a:spLocks noGrp="1"/>
          </p:cNvSpPr>
          <p:nvPr>
            <p:ph idx="1"/>
          </p:nvPr>
        </p:nvSpPr>
        <p:spPr/>
        <p:txBody>
          <a:bodyPr/>
          <a:lstStyle/>
          <a:p>
            <a:r>
              <a:rPr lang="en-US" dirty="0"/>
              <a:t>Redesign of the Matching Market for American Physicians</a:t>
            </a:r>
          </a:p>
        </p:txBody>
      </p:sp>
      <p:pic>
        <p:nvPicPr>
          <p:cNvPr id="4" name="Picture 3" descr="rcnKReboi.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35052" y="2140356"/>
            <a:ext cx="1314579" cy="2021166"/>
          </a:xfrm>
          <a:prstGeom prst="rect">
            <a:avLst/>
          </a:prstGeom>
        </p:spPr>
      </p:pic>
      <p:pic>
        <p:nvPicPr>
          <p:cNvPr id="5" name="Picture 4" descr="doctor-clipart-2-th1Nno-clipar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6398" y="3279057"/>
            <a:ext cx="1322419" cy="2150582"/>
          </a:xfrm>
          <a:prstGeom prst="rect">
            <a:avLst/>
          </a:prstGeom>
        </p:spPr>
      </p:pic>
      <p:pic>
        <p:nvPicPr>
          <p:cNvPr id="6" name="Picture 5" descr="zTXeRyjpc.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141538" y="3565317"/>
            <a:ext cx="1666512" cy="2222711"/>
          </a:xfrm>
          <a:prstGeom prst="rect">
            <a:avLst/>
          </a:prstGeom>
        </p:spPr>
      </p:pic>
      <p:sp>
        <p:nvSpPr>
          <p:cNvPr id="7" name="Right Arrow 6"/>
          <p:cNvSpPr/>
          <p:nvPr/>
        </p:nvSpPr>
        <p:spPr>
          <a:xfrm>
            <a:off x="3967255" y="3921441"/>
            <a:ext cx="1610470" cy="785642"/>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9" name="Picture 8" descr="List-of-Private-Hospitals-Recognised-By-Karnataka-Government-for-Medical-Treatm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191194" y="2252055"/>
            <a:ext cx="2237625" cy="1576620"/>
          </a:xfrm>
          <a:prstGeom prst="rect">
            <a:avLst/>
          </a:prstGeom>
        </p:spPr>
      </p:pic>
      <p:pic>
        <p:nvPicPr>
          <p:cNvPr id="10" name="Picture 9" descr="List-of-Private-Hospitals-Recognised-By-Karnataka-Government-for-Medical-Treatm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584011" y="3828675"/>
            <a:ext cx="2237625" cy="1576620"/>
          </a:xfrm>
          <a:prstGeom prst="rect">
            <a:avLst/>
          </a:prstGeom>
        </p:spPr>
      </p:pic>
      <p:pic>
        <p:nvPicPr>
          <p:cNvPr id="11" name="Picture 10" descr="List-of-Private-Hospitals-Recognised-By-Karnataka-Government-for-Medical-Treatment.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70686" y="5125666"/>
            <a:ext cx="2237625" cy="1576620"/>
          </a:xfrm>
          <a:prstGeom prst="rect">
            <a:avLst/>
          </a:prstGeom>
        </p:spPr>
      </p:pic>
      <p:pic>
        <p:nvPicPr>
          <p:cNvPr id="12" name="Picture 11" descr="doctor-cartoon-clipart-1.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1166806" y="4239350"/>
            <a:ext cx="1191854" cy="1957620"/>
          </a:xfrm>
          <a:prstGeom prst="rect">
            <a:avLst/>
          </a:prstGeom>
        </p:spPr>
      </p:pic>
      <p:sp>
        <p:nvSpPr>
          <p:cNvPr id="8" name="TextBox 7">
            <a:extLst>
              <a:ext uri="{FF2B5EF4-FFF2-40B4-BE49-F238E27FC236}">
                <a16:creationId xmlns:a16="http://schemas.microsoft.com/office/drawing/2014/main" id="{866A957B-5477-474F-AFB0-D9D14FD04E04}"/>
              </a:ext>
            </a:extLst>
          </p:cNvPr>
          <p:cNvSpPr txBox="1"/>
          <p:nvPr/>
        </p:nvSpPr>
        <p:spPr>
          <a:xfrm>
            <a:off x="5401237" y="1176477"/>
            <a:ext cx="2027582" cy="276999"/>
          </a:xfrm>
          <a:prstGeom prst="rect">
            <a:avLst/>
          </a:prstGeom>
          <a:noFill/>
        </p:spPr>
        <p:txBody>
          <a:bodyPr wrap="square" rtlCol="0">
            <a:spAutoFit/>
          </a:bodyPr>
          <a:lstStyle/>
          <a:p>
            <a:r>
              <a:rPr lang="en-US" sz="1200" dirty="0"/>
              <a:t>[Roth &amp; </a:t>
            </a:r>
            <a:r>
              <a:rPr lang="en-US" sz="1200" dirty="0" err="1"/>
              <a:t>Peranson</a:t>
            </a:r>
            <a:r>
              <a:rPr lang="en-US" sz="1200" dirty="0"/>
              <a:t> 1999]</a:t>
            </a:r>
          </a:p>
        </p:txBody>
      </p:sp>
      <p:sp>
        <p:nvSpPr>
          <p:cNvPr id="13" name="TextBox 12">
            <a:extLst>
              <a:ext uri="{FF2B5EF4-FFF2-40B4-BE49-F238E27FC236}">
                <a16:creationId xmlns:a16="http://schemas.microsoft.com/office/drawing/2014/main" id="{0DD4F38A-5C1E-BA4B-A0CF-84F40FE42512}"/>
              </a:ext>
            </a:extLst>
          </p:cNvPr>
          <p:cNvSpPr txBox="1"/>
          <p:nvPr/>
        </p:nvSpPr>
        <p:spPr>
          <a:xfrm>
            <a:off x="10778" y="6497149"/>
            <a:ext cx="4422916" cy="338554"/>
          </a:xfrm>
          <a:prstGeom prst="rect">
            <a:avLst/>
          </a:prstGeom>
          <a:noFill/>
        </p:spPr>
        <p:txBody>
          <a:bodyPr wrap="square" rtlCol="0">
            <a:spAutoFit/>
          </a:bodyPr>
          <a:lstStyle/>
          <a:p>
            <a:r>
              <a:rPr lang="en-US" sz="1600" i="1" dirty="0"/>
              <a:t>Big thanks to Candice Schumann for slides!</a:t>
            </a:r>
          </a:p>
        </p:txBody>
      </p:sp>
    </p:spTree>
    <p:extLst>
      <p:ext uri="{BB962C8B-B14F-4D97-AF65-F5344CB8AC3E}">
        <p14:creationId xmlns:p14="http://schemas.microsoft.com/office/powerpoint/2010/main" val="293342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017026" cy="1371600"/>
          </a:xfrm>
        </p:spPr>
        <p:txBody>
          <a:bodyPr/>
          <a:lstStyle/>
          <a:p>
            <a:r>
              <a:rPr lang="en-US" dirty="0"/>
              <a:t>The Matching Problem</a:t>
            </a:r>
          </a:p>
        </p:txBody>
      </p:sp>
      <p:sp>
        <p:nvSpPr>
          <p:cNvPr id="3" name="Content Placeholder 2"/>
          <p:cNvSpPr>
            <a:spLocks noGrp="1"/>
          </p:cNvSpPr>
          <p:nvPr>
            <p:ph idx="1"/>
          </p:nvPr>
        </p:nvSpPr>
        <p:spPr/>
        <p:txBody>
          <a:bodyPr/>
          <a:lstStyle/>
          <a:p>
            <a:r>
              <a:rPr lang="en-US" dirty="0"/>
              <a:t>Couples</a:t>
            </a:r>
          </a:p>
          <a:p>
            <a:r>
              <a:rPr lang="en-US" dirty="0"/>
              <a:t>Second-year positions need prerequisite first-year positions</a:t>
            </a:r>
          </a:p>
          <a:p>
            <a:r>
              <a:rPr lang="en-US" dirty="0"/>
              <a:t>Residency programs with positions that revert to other programs if they are unfilled</a:t>
            </a:r>
          </a:p>
          <a:p>
            <a:r>
              <a:rPr lang="en-US" dirty="0"/>
              <a:t>Programs that need an even number of positions filled</a:t>
            </a:r>
          </a:p>
        </p:txBody>
      </p:sp>
      <p:grpSp>
        <p:nvGrpSpPr>
          <p:cNvPr id="7" name="Group 6"/>
          <p:cNvGrpSpPr/>
          <p:nvPr/>
        </p:nvGrpSpPr>
        <p:grpSpPr>
          <a:xfrm>
            <a:off x="2246283" y="4254289"/>
            <a:ext cx="4049162" cy="2222711"/>
            <a:chOff x="2246283" y="4254289"/>
            <a:chExt cx="4049162" cy="2222711"/>
          </a:xfrm>
        </p:grpSpPr>
        <p:pic>
          <p:nvPicPr>
            <p:cNvPr id="4" name="Picture 3" descr="rcnKReboi.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0866" y="4345947"/>
              <a:ext cx="1314579" cy="2021166"/>
            </a:xfrm>
            <a:prstGeom prst="rect">
              <a:avLst/>
            </a:prstGeom>
          </p:spPr>
        </p:pic>
        <p:pic>
          <p:nvPicPr>
            <p:cNvPr id="5" name="Picture 4" descr="zTXeRyjpc.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46283" y="4254289"/>
              <a:ext cx="1666512" cy="2222711"/>
            </a:xfrm>
            <a:prstGeom prst="rect">
              <a:avLst/>
            </a:prstGeom>
          </p:spPr>
        </p:pic>
        <p:sp>
          <p:nvSpPr>
            <p:cNvPr id="6" name="Heart 5"/>
            <p:cNvSpPr/>
            <p:nvPr/>
          </p:nvSpPr>
          <p:spPr>
            <a:xfrm>
              <a:off x="3912795" y="4962639"/>
              <a:ext cx="1068071" cy="693983"/>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3920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Matching Problem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7597472"/>
              </p:ext>
            </p:extLst>
          </p:nvPr>
        </p:nvGraphicFramePr>
        <p:xfrm>
          <a:off x="457200" y="1932155"/>
          <a:ext cx="8229600" cy="393700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pPr algn="ctr"/>
                      <a:r>
                        <a:rPr lang="en-US" dirty="0"/>
                        <a:t>Simple Markets</a:t>
                      </a:r>
                    </a:p>
                  </a:txBody>
                  <a:tcPr/>
                </a:tc>
                <a:tc>
                  <a:txBody>
                    <a:bodyPr/>
                    <a:lstStyle/>
                    <a:p>
                      <a:pPr algn="ctr"/>
                      <a:r>
                        <a:rPr lang="en-US" dirty="0"/>
                        <a:t>Markets</a:t>
                      </a:r>
                      <a:r>
                        <a:rPr lang="en-US" baseline="0" dirty="0"/>
                        <a:t> with </a:t>
                      </a:r>
                      <a:r>
                        <a:rPr lang="en-US" baseline="0" dirty="0" err="1"/>
                        <a:t>Complementaries</a:t>
                      </a:r>
                      <a:endParaRPr lang="en-US" dirty="0"/>
                    </a:p>
                  </a:txBody>
                  <a:tcPr/>
                </a:tc>
                <a:extLst>
                  <a:ext uri="{0D108BD9-81ED-4DB2-BD59-A6C34878D82A}">
                    <a16:rowId xmlns:a16="http://schemas.microsoft.com/office/drawing/2014/main" val="10000"/>
                  </a:ext>
                </a:extLst>
              </a:tr>
              <a:tr h="370840">
                <a:tc>
                  <a:txBody>
                    <a:bodyPr/>
                    <a:lstStyle/>
                    <a:p>
                      <a:endParaRPr lang="en-US" dirty="0"/>
                    </a:p>
                    <a:p>
                      <a:r>
                        <a:rPr lang="en-US" dirty="0"/>
                        <a:t>Optimal stable matching</a:t>
                      </a:r>
                      <a:r>
                        <a:rPr lang="en-US" baseline="0" dirty="0"/>
                        <a:t>s exist</a:t>
                      </a:r>
                      <a:endParaRPr lang="en-US" dirty="0"/>
                    </a:p>
                  </a:txBody>
                  <a:tcPr/>
                </a:tc>
                <a:tc>
                  <a:txBody>
                    <a:bodyPr/>
                    <a:lstStyle/>
                    <a:p>
                      <a:endParaRPr lang="en-US" dirty="0"/>
                    </a:p>
                    <a:p>
                      <a:r>
                        <a:rPr lang="en-US" dirty="0"/>
                        <a:t>No stable matching may exist</a:t>
                      </a:r>
                    </a:p>
                    <a:p>
                      <a:endParaRPr lang="en-US" dirty="0"/>
                    </a:p>
                  </a:txBody>
                  <a:tcPr/>
                </a:tc>
                <a:extLst>
                  <a:ext uri="{0D108BD9-81ED-4DB2-BD59-A6C34878D82A}">
                    <a16:rowId xmlns:a16="http://schemas.microsoft.com/office/drawing/2014/main" val="10001"/>
                  </a:ext>
                </a:extLst>
              </a:tr>
              <a:tr h="370840">
                <a:tc>
                  <a:txBody>
                    <a:bodyPr/>
                    <a:lstStyle/>
                    <a:p>
                      <a:endParaRPr lang="en-US" dirty="0"/>
                    </a:p>
                    <a:p>
                      <a:r>
                        <a:rPr lang="en-US" dirty="0"/>
                        <a:t>Same applicants matched, same positions filled</a:t>
                      </a:r>
                    </a:p>
                  </a:txBody>
                  <a:tcPr/>
                </a:tc>
                <a:tc>
                  <a:txBody>
                    <a:bodyPr/>
                    <a:lstStyle/>
                    <a:p>
                      <a:endParaRPr lang="en-US" dirty="0"/>
                    </a:p>
                    <a:p>
                      <a:r>
                        <a:rPr lang="en-US" dirty="0"/>
                        <a:t>Different</a:t>
                      </a:r>
                      <a:r>
                        <a:rPr lang="en-US" baseline="0" dirty="0"/>
                        <a:t> stable matchings may have different applicants and positions filled</a:t>
                      </a:r>
                    </a:p>
                    <a:p>
                      <a:endParaRPr lang="en-US" baseline="0" dirty="0"/>
                    </a:p>
                  </a:txBody>
                  <a:tcPr/>
                </a:tc>
                <a:extLst>
                  <a:ext uri="{0D108BD9-81ED-4DB2-BD59-A6C34878D82A}">
                    <a16:rowId xmlns:a16="http://schemas.microsoft.com/office/drawing/2014/main" val="10002"/>
                  </a:ext>
                </a:extLst>
              </a:tr>
              <a:tr h="370840">
                <a:tc>
                  <a:txBody>
                    <a:bodyPr/>
                    <a:lstStyle/>
                    <a:p>
                      <a:endParaRPr lang="en-US" dirty="0"/>
                    </a:p>
                    <a:p>
                      <a:r>
                        <a:rPr lang="en-US" dirty="0"/>
                        <a:t>When</a:t>
                      </a:r>
                      <a:r>
                        <a:rPr lang="en-US" baseline="0" dirty="0"/>
                        <a:t> applicant proposing is used a dominant strategy for applicants is to submit true preferences</a:t>
                      </a:r>
                      <a:endParaRPr lang="en-US" dirty="0"/>
                    </a:p>
                  </a:txBody>
                  <a:tcPr/>
                </a:tc>
                <a:tc>
                  <a:txBody>
                    <a:bodyPr/>
                    <a:lstStyle/>
                    <a:p>
                      <a:endParaRPr lang="en-US" dirty="0"/>
                    </a:p>
                    <a:p>
                      <a:r>
                        <a:rPr lang="en-US" dirty="0"/>
                        <a:t>No algorithm</a:t>
                      </a:r>
                      <a:r>
                        <a:rPr lang="en-US" baseline="0" dirty="0"/>
                        <a:t> where a dominant strategy for all agents to state true preferences</a:t>
                      </a:r>
                    </a:p>
                    <a:p>
                      <a:endParaRPr lang="en-US"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770648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184"/>
            <a:ext cx="6380922" cy="1371600"/>
          </a:xfrm>
        </p:spPr>
        <p:txBody>
          <a:bodyPr/>
          <a:lstStyle/>
          <a:p>
            <a:r>
              <a:rPr lang="en-US" dirty="0"/>
              <a:t>History of the NRMP</a:t>
            </a:r>
          </a:p>
        </p:txBody>
      </p:sp>
      <p:sp>
        <p:nvSpPr>
          <p:cNvPr id="4" name="Up-Down Arrow 3"/>
          <p:cNvSpPr/>
          <p:nvPr/>
        </p:nvSpPr>
        <p:spPr>
          <a:xfrm>
            <a:off x="4454161" y="1524000"/>
            <a:ext cx="235678" cy="5023017"/>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665299" y="1689130"/>
            <a:ext cx="2681661" cy="461665"/>
          </a:xfrm>
          <a:prstGeom prst="rect">
            <a:avLst/>
          </a:prstGeom>
          <a:noFill/>
        </p:spPr>
        <p:txBody>
          <a:bodyPr wrap="square" rtlCol="0">
            <a:spAutoFit/>
          </a:bodyPr>
          <a:lstStyle/>
          <a:p>
            <a:r>
              <a:rPr lang="en-US" sz="2400" b="1" dirty="0"/>
              <a:t>1950’s </a:t>
            </a:r>
            <a:r>
              <a:rPr lang="en-US" dirty="0"/>
              <a:t>Market Failure</a:t>
            </a:r>
          </a:p>
        </p:txBody>
      </p:sp>
      <p:sp>
        <p:nvSpPr>
          <p:cNvPr id="7" name="TextBox 6"/>
          <p:cNvSpPr txBox="1"/>
          <p:nvPr/>
        </p:nvSpPr>
        <p:spPr>
          <a:xfrm>
            <a:off x="4789867" y="2072362"/>
            <a:ext cx="3327949" cy="461665"/>
          </a:xfrm>
          <a:prstGeom prst="rect">
            <a:avLst/>
          </a:prstGeom>
          <a:noFill/>
        </p:spPr>
        <p:txBody>
          <a:bodyPr wrap="square" rtlCol="0">
            <a:spAutoFit/>
          </a:bodyPr>
          <a:lstStyle/>
          <a:p>
            <a:r>
              <a:rPr lang="en-US" sz="2400" b="1" dirty="0"/>
              <a:t>1951 </a:t>
            </a:r>
            <a:r>
              <a:rPr lang="en-US" dirty="0"/>
              <a:t>Clearinghouse Started</a:t>
            </a:r>
          </a:p>
        </p:txBody>
      </p:sp>
      <p:sp>
        <p:nvSpPr>
          <p:cNvPr id="8" name="TextBox 7"/>
          <p:cNvSpPr txBox="1"/>
          <p:nvPr/>
        </p:nvSpPr>
        <p:spPr>
          <a:xfrm>
            <a:off x="1126020" y="2763504"/>
            <a:ext cx="3328142" cy="461665"/>
          </a:xfrm>
          <a:prstGeom prst="rect">
            <a:avLst/>
          </a:prstGeom>
          <a:noFill/>
        </p:spPr>
        <p:txBody>
          <a:bodyPr wrap="square" rtlCol="0">
            <a:spAutoFit/>
          </a:bodyPr>
          <a:lstStyle/>
          <a:p>
            <a:r>
              <a:rPr lang="en-US" sz="2400" b="1" dirty="0"/>
              <a:t>1990’s </a:t>
            </a:r>
            <a:r>
              <a:rPr lang="en-US" dirty="0"/>
              <a:t>Crisis of Confidence </a:t>
            </a:r>
          </a:p>
        </p:txBody>
      </p:sp>
      <p:sp>
        <p:nvSpPr>
          <p:cNvPr id="9" name="TextBox 8"/>
          <p:cNvSpPr txBox="1"/>
          <p:nvPr/>
        </p:nvSpPr>
        <p:spPr>
          <a:xfrm>
            <a:off x="4789867" y="3321156"/>
            <a:ext cx="3896933" cy="738664"/>
          </a:xfrm>
          <a:prstGeom prst="rect">
            <a:avLst/>
          </a:prstGeom>
          <a:noFill/>
        </p:spPr>
        <p:txBody>
          <a:bodyPr wrap="square" rtlCol="0">
            <a:spAutoFit/>
          </a:bodyPr>
          <a:lstStyle/>
          <a:p>
            <a:r>
              <a:rPr lang="en-US" sz="2400" b="1" dirty="0"/>
              <a:t>1995 </a:t>
            </a:r>
            <a:r>
              <a:rPr lang="en-US" dirty="0"/>
              <a:t>Commissioned the design of a new algorithm</a:t>
            </a:r>
          </a:p>
        </p:txBody>
      </p:sp>
      <p:sp>
        <p:nvSpPr>
          <p:cNvPr id="10" name="TextBox 9"/>
          <p:cNvSpPr txBox="1"/>
          <p:nvPr/>
        </p:nvSpPr>
        <p:spPr>
          <a:xfrm>
            <a:off x="772502" y="4789142"/>
            <a:ext cx="3681660" cy="461665"/>
          </a:xfrm>
          <a:prstGeom prst="rect">
            <a:avLst/>
          </a:prstGeom>
          <a:noFill/>
        </p:spPr>
        <p:txBody>
          <a:bodyPr wrap="square" rtlCol="0">
            <a:spAutoFit/>
          </a:bodyPr>
          <a:lstStyle/>
          <a:p>
            <a:r>
              <a:rPr lang="en-US" sz="2400" b="1" dirty="0"/>
              <a:t>1997 </a:t>
            </a:r>
            <a:r>
              <a:rPr lang="en-US" dirty="0"/>
              <a:t>Switched to new algorithm</a:t>
            </a:r>
          </a:p>
        </p:txBody>
      </p:sp>
      <p:sp>
        <p:nvSpPr>
          <p:cNvPr id="11" name="TextBox 10"/>
          <p:cNvSpPr txBox="1"/>
          <p:nvPr/>
        </p:nvSpPr>
        <p:spPr>
          <a:xfrm>
            <a:off x="4789867" y="5416201"/>
            <a:ext cx="3746933" cy="738664"/>
          </a:xfrm>
          <a:prstGeom prst="rect">
            <a:avLst/>
          </a:prstGeom>
          <a:noFill/>
        </p:spPr>
        <p:txBody>
          <a:bodyPr wrap="square" rtlCol="0">
            <a:spAutoFit/>
          </a:bodyPr>
          <a:lstStyle/>
          <a:p>
            <a:r>
              <a:rPr lang="en-US" sz="2400" b="1" dirty="0"/>
              <a:t>1998 </a:t>
            </a:r>
            <a:r>
              <a:rPr lang="en-US" dirty="0"/>
              <a:t>First match completed with new algorithm</a:t>
            </a:r>
          </a:p>
        </p:txBody>
      </p:sp>
      <p:pic>
        <p:nvPicPr>
          <p:cNvPr id="12" name="Picture 11" descr="afba90ace243434ea54ae4877f13dfc5.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0221" y="1420081"/>
            <a:ext cx="1304561" cy="1304561"/>
          </a:xfrm>
          <a:prstGeom prst="rect">
            <a:avLst/>
          </a:prstGeom>
        </p:spPr>
      </p:pic>
      <p:pic>
        <p:nvPicPr>
          <p:cNvPr id="13" name="Picture 12" descr="zTXeRyjpc.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26259" y="1098208"/>
            <a:ext cx="1209312" cy="1612920"/>
          </a:xfrm>
          <a:prstGeom prst="rect">
            <a:avLst/>
          </a:prstGeom>
        </p:spPr>
      </p:pic>
      <p:pic>
        <p:nvPicPr>
          <p:cNvPr id="14" name="Picture 13" descr="doctors-strike.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06869" y="3254958"/>
            <a:ext cx="1581969" cy="1609723"/>
          </a:xfrm>
          <a:prstGeom prst="rect">
            <a:avLst/>
          </a:prstGeom>
        </p:spPr>
      </p:pic>
      <p:pic>
        <p:nvPicPr>
          <p:cNvPr id="15" name="Picture 14" descr="rcnKReboi.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92439" y="5424262"/>
            <a:ext cx="730247" cy="1122755"/>
          </a:xfrm>
          <a:prstGeom prst="rect">
            <a:avLst/>
          </a:prstGeom>
        </p:spPr>
      </p:pic>
    </p:spTree>
    <p:extLst>
      <p:ext uri="{BB962C8B-B14F-4D97-AF65-F5344CB8AC3E}">
        <p14:creationId xmlns:p14="http://schemas.microsoft.com/office/powerpoint/2010/main" val="3010603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Preexisting Algorithm</a:t>
            </a:r>
          </a:p>
        </p:txBody>
      </p:sp>
      <p:sp>
        <p:nvSpPr>
          <p:cNvPr id="3" name="Content Placeholder 2"/>
          <p:cNvSpPr>
            <a:spLocks noGrp="1"/>
          </p:cNvSpPr>
          <p:nvPr>
            <p:ph idx="1"/>
          </p:nvPr>
        </p:nvSpPr>
        <p:spPr/>
        <p:txBody>
          <a:bodyPr>
            <a:normAutofit lnSpcReduction="10000"/>
          </a:bodyPr>
          <a:lstStyle/>
          <a:p>
            <a:r>
              <a:rPr lang="en-US" dirty="0"/>
              <a:t>Phase 1</a:t>
            </a:r>
          </a:p>
          <a:p>
            <a:pPr lvl="1"/>
            <a:r>
              <a:rPr lang="en-US" dirty="0"/>
              <a:t>Program proposing</a:t>
            </a:r>
          </a:p>
          <a:p>
            <a:pPr lvl="1"/>
            <a:r>
              <a:rPr lang="en-US" dirty="0"/>
              <a:t>Ignores most variations</a:t>
            </a:r>
          </a:p>
          <a:p>
            <a:pPr lvl="1"/>
            <a:r>
              <a:rPr lang="en-US" dirty="0"/>
              <a:t>Couples hold onto offers</a:t>
            </a:r>
          </a:p>
          <a:p>
            <a:r>
              <a:rPr lang="en-US" dirty="0"/>
              <a:t>Phase 2</a:t>
            </a:r>
          </a:p>
          <a:p>
            <a:pPr lvl="1"/>
            <a:r>
              <a:rPr lang="en-US" dirty="0"/>
              <a:t>Identifies instabilities</a:t>
            </a:r>
          </a:p>
          <a:p>
            <a:r>
              <a:rPr lang="en-US" dirty="0"/>
              <a:t>Phase 3</a:t>
            </a:r>
          </a:p>
          <a:p>
            <a:pPr lvl="1"/>
            <a:r>
              <a:rPr lang="en-US" dirty="0"/>
              <a:t>Fixes instabilities one by one</a:t>
            </a:r>
          </a:p>
          <a:p>
            <a:pPr lvl="1"/>
            <a:r>
              <a:rPr lang="en-US" dirty="0"/>
              <a:t>Sometimes couples propose to programs</a:t>
            </a:r>
          </a:p>
          <a:p>
            <a:pPr lvl="1"/>
            <a:endParaRPr lang="en-US" dirty="0"/>
          </a:p>
          <a:p>
            <a:r>
              <a:rPr lang="en-US" dirty="0"/>
              <a:t>When no match variations are present this produces program-optimal stable matching (Thoracic Surgery)</a:t>
            </a:r>
          </a:p>
        </p:txBody>
      </p:sp>
      <p:grpSp>
        <p:nvGrpSpPr>
          <p:cNvPr id="7" name="Group 6"/>
          <p:cNvGrpSpPr/>
          <p:nvPr/>
        </p:nvGrpSpPr>
        <p:grpSpPr>
          <a:xfrm>
            <a:off x="4359199" y="1806978"/>
            <a:ext cx="3463446" cy="1576620"/>
            <a:chOff x="3672377" y="2009934"/>
            <a:chExt cx="3463446" cy="1576620"/>
          </a:xfrm>
        </p:grpSpPr>
        <p:pic>
          <p:nvPicPr>
            <p:cNvPr id="4" name="Picture 3" descr="marriage-proposal-vector-cartoon-man-knees-woman-40812134.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512259" y="2009934"/>
              <a:ext cx="1623564" cy="1191558"/>
            </a:xfrm>
            <a:prstGeom prst="rect">
              <a:avLst/>
            </a:prstGeom>
          </p:spPr>
        </p:pic>
        <p:pic>
          <p:nvPicPr>
            <p:cNvPr id="5" name="Picture 4" descr="List-of-Private-Hospitals-Recognised-By-Karnataka-Government-for-Medical-Treatment.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72377" y="2009934"/>
              <a:ext cx="2237625" cy="1576620"/>
            </a:xfrm>
            <a:prstGeom prst="rect">
              <a:avLst/>
            </a:prstGeom>
          </p:spPr>
        </p:pic>
      </p:grpSp>
      <p:pic>
        <p:nvPicPr>
          <p:cNvPr id="6" name="Picture 5" descr="doctor-clipart-2-th1Nno-clipart.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788275" y="1301171"/>
            <a:ext cx="1123501" cy="1827092"/>
          </a:xfrm>
          <a:prstGeom prst="rect">
            <a:avLst/>
          </a:prstGeom>
        </p:spPr>
      </p:pic>
    </p:spTree>
    <p:extLst>
      <p:ext uri="{BB962C8B-B14F-4D97-AF65-F5344CB8AC3E}">
        <p14:creationId xmlns:p14="http://schemas.microsoft.com/office/powerpoint/2010/main" val="101552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219950" cy="1371600"/>
          </a:xfrm>
        </p:spPr>
        <p:txBody>
          <a:bodyPr/>
          <a:lstStyle/>
          <a:p>
            <a:r>
              <a:rPr lang="en-US" dirty="0"/>
              <a:t>Example matching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98656338"/>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tc>
                <a:tc>
                  <a:txBody>
                    <a:bodyPr/>
                    <a:lstStyle/>
                    <a:p>
                      <a:r>
                        <a:rPr lang="en-US" sz="2400" dirty="0"/>
                        <a:t>Donkey</a:t>
                      </a:r>
                    </a:p>
                  </a:txBody>
                  <a:tcPr/>
                </a:tc>
                <a:tc>
                  <a:txBody>
                    <a:bodyPr/>
                    <a:lstStyle/>
                    <a:p>
                      <a:r>
                        <a:rPr lang="en-US" sz="2400" dirty="0"/>
                        <a:t>Spirit</a:t>
                      </a:r>
                    </a:p>
                  </a:txBody>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321694719"/>
              </p:ext>
            </p:extLst>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Spirit</a:t>
                      </a:r>
                    </a:p>
                  </a:txBody>
                  <a:tcPr/>
                </a:tc>
                <a:tc>
                  <a:txBody>
                    <a:bodyPr/>
                    <a:lstStyle/>
                    <a:p>
                      <a:r>
                        <a:rPr lang="en-US" sz="2400" dirty="0"/>
                        <a:t>Alice</a:t>
                      </a:r>
                    </a:p>
                  </a:txBody>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solidFill>
                      <a:srgbClr val="9BBB59"/>
                    </a:solidFill>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6" name="Rounded Rectangle 5"/>
          <p:cNvSpPr/>
          <p:nvPr/>
        </p:nvSpPr>
        <p:spPr>
          <a:xfrm>
            <a:off x="457200" y="5029200"/>
            <a:ext cx="8229600" cy="1524000"/>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4000" dirty="0"/>
              <a:t>Is this a </a:t>
            </a:r>
            <a:r>
              <a:rPr lang="en-US" sz="4000" b="1" dirty="0"/>
              <a:t>stable matching?</a:t>
            </a:r>
            <a:endParaRPr lang="en-US" sz="4000" dirty="0"/>
          </a:p>
        </p:txBody>
      </p:sp>
      <p:sp>
        <p:nvSpPr>
          <p:cNvPr id="3" name="Slide Number Placeholder 2">
            <a:extLst>
              <a:ext uri="{FF2B5EF4-FFF2-40B4-BE49-F238E27FC236}">
                <a16:creationId xmlns:a16="http://schemas.microsoft.com/office/drawing/2014/main" id="{6F6A42DA-CD18-654C-92BF-C51A4C9DF69D}"/>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43028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056783" cy="1371600"/>
          </a:xfrm>
        </p:spPr>
        <p:txBody>
          <a:bodyPr/>
          <a:lstStyle/>
          <a:p>
            <a:r>
              <a:rPr lang="en-US" dirty="0"/>
              <a:t>Is There a Problem?</a:t>
            </a:r>
          </a:p>
        </p:txBody>
      </p:sp>
      <p:sp>
        <p:nvSpPr>
          <p:cNvPr id="3" name="Content Placeholder 2"/>
          <p:cNvSpPr>
            <a:spLocks noGrp="1"/>
          </p:cNvSpPr>
          <p:nvPr>
            <p:ph idx="1"/>
          </p:nvPr>
        </p:nvSpPr>
        <p:spPr/>
        <p:txBody>
          <a:bodyPr/>
          <a:lstStyle/>
          <a:p>
            <a:r>
              <a:rPr lang="en-US" dirty="0"/>
              <a:t>Are there a lot of variations?</a:t>
            </a:r>
          </a:p>
          <a:p>
            <a:pPr lvl="1"/>
            <a:r>
              <a:rPr lang="en-US" dirty="0"/>
              <a:t>4% couples</a:t>
            </a:r>
          </a:p>
          <a:p>
            <a:pPr lvl="1"/>
            <a:r>
              <a:rPr lang="en-US" dirty="0"/>
              <a:t>8-12% submit supplemental rank order lists (ROLs)</a:t>
            </a:r>
          </a:p>
          <a:p>
            <a:pPr lvl="1"/>
            <a:r>
              <a:rPr lang="en-US" dirty="0"/>
              <a:t>7% of programs have positions that revert to other positions if unfilled</a:t>
            </a:r>
          </a:p>
          <a:p>
            <a:pPr lvl="1"/>
            <a:r>
              <a:rPr lang="en-US" dirty="0"/>
              <a:t>Thoracic Surgery match is a simple match</a:t>
            </a:r>
          </a:p>
          <a:p>
            <a:r>
              <a:rPr lang="en-US" dirty="0"/>
              <a:t>Two (of many) questions to ask:</a:t>
            </a:r>
          </a:p>
          <a:p>
            <a:pPr marL="342900" indent="-342900">
              <a:buFont typeface="Arial" panose="020B0604020202020204" pitchFamily="34" charset="0"/>
              <a:buChar char="•"/>
            </a:pPr>
            <a:r>
              <a:rPr lang="en-US" b="0" dirty="0"/>
              <a:t>Does a program optimal solution make the physicians happy?</a:t>
            </a:r>
          </a:p>
          <a:p>
            <a:pPr marL="342900" indent="-342900">
              <a:buFont typeface="Arial" panose="020B0604020202020204" pitchFamily="34" charset="0"/>
              <a:buChar char="•"/>
            </a:pPr>
            <a:r>
              <a:rPr lang="en-US" b="0" dirty="0"/>
              <a:t>Can applicants act strategically?</a:t>
            </a:r>
          </a:p>
        </p:txBody>
      </p:sp>
    </p:spTree>
    <p:extLst>
      <p:ext uri="{BB962C8B-B14F-4D97-AF65-F5344CB8AC3E}">
        <p14:creationId xmlns:p14="http://schemas.microsoft.com/office/powerpoint/2010/main" val="37821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lstStyle/>
          <a:p>
            <a:r>
              <a:rPr lang="en-US" dirty="0"/>
              <a:t>Assemble a set </a:t>
            </a:r>
            <a:r>
              <a:rPr lang="en-US" i="1" dirty="0">
                <a:latin typeface="Apple Chancery"/>
                <a:cs typeface="Apple Chancery"/>
              </a:rPr>
              <a:t>A</a:t>
            </a:r>
            <a:r>
              <a:rPr lang="en-US" i="1" dirty="0">
                <a:cs typeface="Apple Chancery"/>
              </a:rPr>
              <a:t>(k) </a:t>
            </a:r>
            <a:r>
              <a:rPr lang="en-US" dirty="0">
                <a:cs typeface="Apple Chancery"/>
              </a:rPr>
              <a:t>of residency programs and applicants.</a:t>
            </a:r>
          </a:p>
          <a:p>
            <a:r>
              <a:rPr lang="en-US" dirty="0">
                <a:cs typeface="Apple Chancery"/>
              </a:rPr>
              <a:t>Tentative matching </a:t>
            </a:r>
            <a:r>
              <a:rPr lang="en-US" i="1" dirty="0">
                <a:latin typeface="Apple Chancery"/>
                <a:cs typeface="Apple Chancery"/>
              </a:rPr>
              <a:t>M</a:t>
            </a:r>
            <a:r>
              <a:rPr lang="en-US" i="1" dirty="0">
                <a:cs typeface="Apple Chancery"/>
              </a:rPr>
              <a:t>(k) </a:t>
            </a:r>
            <a:r>
              <a:rPr lang="en-US" dirty="0">
                <a:cs typeface="Apple Chancery"/>
              </a:rPr>
              <a:t>with no instabilities.</a:t>
            </a:r>
          </a:p>
          <a:p>
            <a:r>
              <a:rPr lang="en-US" dirty="0">
                <a:cs typeface="Apple Chancery"/>
              </a:rPr>
              <a:t>No applicant or program in </a:t>
            </a:r>
            <a:r>
              <a:rPr lang="en-US" i="1" dirty="0">
                <a:latin typeface="Apple Chancery"/>
                <a:cs typeface="Apple Chancery"/>
              </a:rPr>
              <a:t>A</a:t>
            </a:r>
            <a:r>
              <a:rPr lang="en-US" i="1" dirty="0">
                <a:cs typeface="Apple Chancery"/>
              </a:rPr>
              <a:t>(k) </a:t>
            </a:r>
            <a:r>
              <a:rPr lang="en-US" dirty="0">
                <a:cs typeface="Apple Chancery"/>
              </a:rPr>
              <a:t>is matched to anyone outside of </a:t>
            </a:r>
            <a:r>
              <a:rPr lang="en-US" i="1" dirty="0">
                <a:latin typeface="Apple Chancery"/>
                <a:cs typeface="Apple Chancery"/>
              </a:rPr>
              <a:t>A</a:t>
            </a:r>
            <a:r>
              <a:rPr lang="en-US" i="1" dirty="0">
                <a:cs typeface="Apple Chancery"/>
              </a:rPr>
              <a:t>(k)</a:t>
            </a:r>
            <a:r>
              <a:rPr lang="en-US" dirty="0">
                <a:cs typeface="Apple Chancery"/>
              </a:rPr>
              <a:t>.</a:t>
            </a:r>
          </a:p>
          <a:p>
            <a:r>
              <a:rPr lang="en-US" dirty="0">
                <a:cs typeface="Apple Chancery"/>
              </a:rPr>
              <a:t>When </a:t>
            </a:r>
            <a:r>
              <a:rPr lang="en-US" i="1" dirty="0">
                <a:latin typeface="Apple Chancery"/>
                <a:cs typeface="Apple Chancery"/>
              </a:rPr>
              <a:t>A</a:t>
            </a:r>
            <a:r>
              <a:rPr lang="en-US" i="1" dirty="0">
                <a:cs typeface="Apple Chancery"/>
              </a:rPr>
              <a:t>(k) </a:t>
            </a:r>
            <a:r>
              <a:rPr lang="en-US" dirty="0">
                <a:cs typeface="Apple Chancery"/>
              </a:rPr>
              <a:t>has grown to include all applicants and programs, then the matching </a:t>
            </a:r>
            <a:r>
              <a:rPr lang="en-US" i="1" dirty="0">
                <a:latin typeface="Apple Chancery"/>
                <a:cs typeface="Apple Chancery"/>
              </a:rPr>
              <a:t>M</a:t>
            </a:r>
            <a:r>
              <a:rPr lang="en-US" i="1" dirty="0">
                <a:cs typeface="Apple Chancery"/>
              </a:rPr>
              <a:t>(k) </a:t>
            </a:r>
            <a:r>
              <a:rPr lang="en-US" dirty="0">
                <a:cs typeface="Apple Chancery"/>
              </a:rPr>
              <a:t>is a stable matching</a:t>
            </a:r>
          </a:p>
          <a:p>
            <a:endParaRPr lang="en-US" dirty="0"/>
          </a:p>
        </p:txBody>
      </p:sp>
    </p:spTree>
    <p:extLst>
      <p:ext uri="{BB962C8B-B14F-4D97-AF65-F5344CB8AC3E}">
        <p14:creationId xmlns:p14="http://schemas.microsoft.com/office/powerpoint/2010/main" val="23806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lstStyle/>
          <a:p>
            <a:r>
              <a:rPr lang="en-US" i="1" dirty="0">
                <a:latin typeface="Apple Chancery"/>
                <a:cs typeface="Apple Chancery"/>
              </a:rPr>
              <a:t>A</a:t>
            </a:r>
            <a:r>
              <a:rPr lang="en-US" dirty="0">
                <a:cs typeface="Apple Chancery"/>
              </a:rPr>
              <a:t>(0)</a:t>
            </a:r>
            <a:r>
              <a:rPr lang="en-US" dirty="0"/>
              <a:t>:</a:t>
            </a:r>
          </a:p>
          <a:p>
            <a:pPr lvl="1"/>
            <a:r>
              <a:rPr lang="en-US" dirty="0">
                <a:cs typeface="Apple Chancery"/>
              </a:rPr>
              <a:t>consists of all positions offered in the match</a:t>
            </a:r>
          </a:p>
          <a:p>
            <a:pPr lvl="1"/>
            <a:r>
              <a:rPr lang="en-US" dirty="0">
                <a:cs typeface="Apple Chancery"/>
              </a:rPr>
              <a:t>All positions are vacant</a:t>
            </a:r>
          </a:p>
          <a:p>
            <a:r>
              <a:rPr lang="en-US" dirty="0">
                <a:cs typeface="Apple Chancery"/>
              </a:rPr>
              <a:t> </a:t>
            </a:r>
            <a:r>
              <a:rPr lang="en-US" i="1" dirty="0">
                <a:cs typeface="Apple Chancery"/>
              </a:rPr>
              <a:t> </a:t>
            </a:r>
            <a:r>
              <a:rPr lang="en-US" i="1" dirty="0">
                <a:latin typeface="Apple Chancery"/>
                <a:cs typeface="Apple Chancery"/>
              </a:rPr>
              <a:t>A</a:t>
            </a:r>
            <a:r>
              <a:rPr lang="en-US" dirty="0">
                <a:cs typeface="Apple Chancery"/>
              </a:rPr>
              <a:t>(1):</a:t>
            </a:r>
            <a:endParaRPr lang="en-US" dirty="0"/>
          </a:p>
          <a:p>
            <a:pPr lvl="1"/>
            <a:r>
              <a:rPr lang="en-US" dirty="0">
                <a:cs typeface="Apple Chancery"/>
              </a:rPr>
              <a:t>Select an applicant </a:t>
            </a:r>
            <a:r>
              <a:rPr lang="en-US" i="1" dirty="0">
                <a:latin typeface="Apple Chancery"/>
                <a:cs typeface="Apple Chancery"/>
              </a:rPr>
              <a:t>S</a:t>
            </a:r>
            <a:r>
              <a:rPr lang="en-US" dirty="0">
                <a:cs typeface="Apple Chancery"/>
              </a:rPr>
              <a:t>(1) and add </a:t>
            </a:r>
            <a:r>
              <a:rPr lang="en-US" i="1" dirty="0">
                <a:latin typeface="Apple Chancery"/>
                <a:cs typeface="Apple Chancery"/>
              </a:rPr>
              <a:t>S</a:t>
            </a:r>
            <a:r>
              <a:rPr lang="en-US" dirty="0">
                <a:cs typeface="Apple Chancery"/>
              </a:rPr>
              <a:t>(1) to </a:t>
            </a:r>
            <a:r>
              <a:rPr lang="en-US" i="1" dirty="0">
                <a:latin typeface="Apple Chancery"/>
                <a:cs typeface="Apple Chancery"/>
              </a:rPr>
              <a:t>A</a:t>
            </a:r>
            <a:r>
              <a:rPr lang="en-US" dirty="0">
                <a:cs typeface="Apple Chancery"/>
              </a:rPr>
              <a:t>(0) to make </a:t>
            </a:r>
            <a:r>
              <a:rPr lang="en-US" i="1" dirty="0">
                <a:latin typeface="Apple Chancery"/>
                <a:cs typeface="Apple Chancery"/>
              </a:rPr>
              <a:t>A</a:t>
            </a:r>
            <a:r>
              <a:rPr lang="en-US" dirty="0">
                <a:cs typeface="Apple Chancery"/>
              </a:rPr>
              <a:t>(1).</a:t>
            </a:r>
          </a:p>
          <a:p>
            <a:endParaRPr lang="en-US" dirty="0">
              <a:cs typeface="Apple Chancery"/>
            </a:endParaRPr>
          </a:p>
        </p:txBody>
      </p:sp>
    </p:spTree>
    <p:extLst>
      <p:ext uri="{BB962C8B-B14F-4D97-AF65-F5344CB8AC3E}">
        <p14:creationId xmlns:p14="http://schemas.microsoft.com/office/powerpoint/2010/main" val="9614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lstStyle/>
          <a:p>
            <a:r>
              <a:rPr lang="en-US" dirty="0">
                <a:cs typeface="Apple Chancery"/>
              </a:rPr>
              <a:t>For any step </a:t>
            </a:r>
            <a:r>
              <a:rPr lang="en-US" i="1" dirty="0">
                <a:cs typeface="Apple Chancery"/>
              </a:rPr>
              <a:t>k</a:t>
            </a:r>
            <a:r>
              <a:rPr lang="en-US" dirty="0">
                <a:cs typeface="Apple Chancery"/>
              </a:rPr>
              <a:t> of the algorithm:</a:t>
            </a:r>
          </a:p>
          <a:p>
            <a:pPr lvl="1"/>
            <a:r>
              <a:rPr lang="en-US" dirty="0">
                <a:cs typeface="Apple Chancery"/>
              </a:rPr>
              <a:t>Applicant </a:t>
            </a:r>
            <a:r>
              <a:rPr lang="en-US" i="1" dirty="0">
                <a:latin typeface="Apple Chancery"/>
                <a:cs typeface="Apple Chancery"/>
              </a:rPr>
              <a:t>S</a:t>
            </a:r>
            <a:r>
              <a:rPr lang="en-US" i="1" dirty="0">
                <a:cs typeface="Apple Chancery"/>
              </a:rPr>
              <a:t>(k)</a:t>
            </a:r>
            <a:r>
              <a:rPr lang="en-US" dirty="0">
                <a:cs typeface="Apple Chancery"/>
              </a:rPr>
              <a:t> proposes down his ROL to programs who also have </a:t>
            </a:r>
            <a:r>
              <a:rPr lang="en-US" i="1" dirty="0">
                <a:latin typeface="Apple Chancery"/>
                <a:cs typeface="Apple Chancery"/>
              </a:rPr>
              <a:t>S</a:t>
            </a:r>
            <a:r>
              <a:rPr lang="en-US" i="1" dirty="0">
                <a:cs typeface="Apple Chancery"/>
              </a:rPr>
              <a:t>(k) </a:t>
            </a:r>
            <a:r>
              <a:rPr lang="en-US" dirty="0">
                <a:cs typeface="Apple Chancery"/>
              </a:rPr>
              <a:t>in the rank.</a:t>
            </a:r>
          </a:p>
          <a:p>
            <a:pPr lvl="1"/>
            <a:r>
              <a:rPr lang="en-US" dirty="0">
                <a:cs typeface="Apple Chancery"/>
              </a:rPr>
              <a:t>Stop when there is a vacant position or the program prefers </a:t>
            </a:r>
            <a:r>
              <a:rPr lang="en-US" i="1" dirty="0">
                <a:latin typeface="Apple Chancery"/>
                <a:cs typeface="Apple Chancery"/>
              </a:rPr>
              <a:t>S</a:t>
            </a:r>
            <a:r>
              <a:rPr lang="en-US" i="1" dirty="0">
                <a:cs typeface="Apple Chancery"/>
              </a:rPr>
              <a:t>(k) </a:t>
            </a:r>
            <a:r>
              <a:rPr lang="en-US" dirty="0">
                <a:cs typeface="Apple Chancery"/>
              </a:rPr>
              <a:t>to its least preferred accepted applicant </a:t>
            </a:r>
            <a:r>
              <a:rPr lang="en-US" i="1" dirty="0">
                <a:latin typeface="Apple Chancery"/>
                <a:cs typeface="Apple Chancery"/>
              </a:rPr>
              <a:t>S</a:t>
            </a:r>
            <a:r>
              <a:rPr lang="en-US" dirty="0">
                <a:cs typeface="Apple Chancery"/>
              </a:rPr>
              <a:t>(</a:t>
            </a:r>
            <a:r>
              <a:rPr lang="en-US" i="1" dirty="0">
                <a:cs typeface="Apple Chancery"/>
              </a:rPr>
              <a:t>k,</a:t>
            </a:r>
            <a:r>
              <a:rPr lang="en-US" dirty="0">
                <a:cs typeface="Apple Chancery"/>
              </a:rPr>
              <a:t>2) </a:t>
            </a:r>
          </a:p>
          <a:p>
            <a:pPr lvl="1"/>
            <a:r>
              <a:rPr lang="en-US" dirty="0"/>
              <a:t>The applicant </a:t>
            </a:r>
            <a:r>
              <a:rPr lang="en-US" i="1" dirty="0">
                <a:latin typeface="Apple Chancery"/>
                <a:cs typeface="Apple Chancery"/>
              </a:rPr>
              <a:t>S</a:t>
            </a:r>
            <a:r>
              <a:rPr lang="en-US" dirty="0">
                <a:cs typeface="Apple Chancery"/>
              </a:rPr>
              <a:t>(</a:t>
            </a:r>
            <a:r>
              <a:rPr lang="en-US" i="1" dirty="0">
                <a:cs typeface="Apple Chancery"/>
              </a:rPr>
              <a:t>k,</a:t>
            </a:r>
            <a:r>
              <a:rPr lang="en-US" dirty="0">
                <a:cs typeface="Apple Chancery"/>
              </a:rPr>
              <a:t>2) is rejected and starts proposing to new programs down his ROL</a:t>
            </a:r>
          </a:p>
          <a:p>
            <a:pPr lvl="1"/>
            <a:r>
              <a:rPr lang="en-US" dirty="0">
                <a:cs typeface="Apple Chancery"/>
              </a:rPr>
              <a:t>Each </a:t>
            </a:r>
            <a:r>
              <a:rPr lang="en-US" i="1" dirty="0">
                <a:latin typeface="Apple Chancery"/>
                <a:cs typeface="Apple Chancery"/>
              </a:rPr>
              <a:t>S</a:t>
            </a:r>
            <a:r>
              <a:rPr lang="en-US" dirty="0">
                <a:cs typeface="Apple Chancery"/>
              </a:rPr>
              <a:t>(</a:t>
            </a:r>
            <a:r>
              <a:rPr lang="en-US" i="1" dirty="0" err="1">
                <a:cs typeface="Apple Chancery"/>
              </a:rPr>
              <a:t>k,n</a:t>
            </a:r>
            <a:r>
              <a:rPr lang="en-US" dirty="0">
                <a:cs typeface="Apple Chancery"/>
              </a:rPr>
              <a:t>) is displaced and proposes down his/her ROL</a:t>
            </a:r>
            <a:endParaRPr lang="en-US" dirty="0"/>
          </a:p>
        </p:txBody>
      </p:sp>
    </p:spTree>
    <p:extLst>
      <p:ext uri="{BB962C8B-B14F-4D97-AF65-F5344CB8AC3E}">
        <p14:creationId xmlns:p14="http://schemas.microsoft.com/office/powerpoint/2010/main" val="291867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lstStyle/>
          <a:p>
            <a:r>
              <a:rPr lang="en-US" dirty="0"/>
              <a:t>What about couples or supplemental positions?</a:t>
            </a:r>
          </a:p>
          <a:p>
            <a:pPr lvl="1"/>
            <a:r>
              <a:rPr lang="en-US" dirty="0"/>
              <a:t>If a couple is displaced, a position is left vacant. This is put on the “program stack”</a:t>
            </a:r>
          </a:p>
          <a:p>
            <a:pPr lvl="1"/>
            <a:r>
              <a:rPr lang="en-US" dirty="0"/>
              <a:t>Couples propose to programs together</a:t>
            </a:r>
          </a:p>
          <a:p>
            <a:pPr lvl="1"/>
            <a:r>
              <a:rPr lang="en-US" dirty="0"/>
              <a:t>They each may displace another applicant!</a:t>
            </a:r>
          </a:p>
          <a:p>
            <a:pPr lvl="1"/>
            <a:r>
              <a:rPr lang="en-US" dirty="0"/>
              <a:t>One displaced applicant is processed immediately. Others are added to the “applicant stack”</a:t>
            </a:r>
          </a:p>
          <a:p>
            <a:pPr lvl="1"/>
            <a:r>
              <a:rPr lang="en-US" dirty="0"/>
              <a:t>Proceed until the “applicant stack” is empty</a:t>
            </a:r>
          </a:p>
        </p:txBody>
      </p:sp>
    </p:spTree>
    <p:extLst>
      <p:ext uri="{BB962C8B-B14F-4D97-AF65-F5344CB8AC3E}">
        <p14:creationId xmlns:p14="http://schemas.microsoft.com/office/powerpoint/2010/main" val="250265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Applicant Proposing Algorithm</a:t>
            </a:r>
          </a:p>
        </p:txBody>
      </p:sp>
      <p:sp>
        <p:nvSpPr>
          <p:cNvPr id="3" name="Content Placeholder 2"/>
          <p:cNvSpPr>
            <a:spLocks noGrp="1"/>
          </p:cNvSpPr>
          <p:nvPr>
            <p:ph idx="1"/>
          </p:nvPr>
        </p:nvSpPr>
        <p:spPr/>
        <p:txBody>
          <a:bodyPr>
            <a:normAutofit lnSpcReduction="10000"/>
          </a:bodyPr>
          <a:lstStyle/>
          <a:p>
            <a:r>
              <a:rPr lang="en-US" dirty="0"/>
              <a:t>Dealing with instabilities</a:t>
            </a:r>
          </a:p>
          <a:p>
            <a:pPr lvl="1"/>
            <a:r>
              <a:rPr lang="en-US" dirty="0"/>
              <a:t>For each position in the “program stack” all applicants in </a:t>
            </a:r>
            <a:r>
              <a:rPr lang="en-US" i="1" dirty="0">
                <a:latin typeface="Apple Chancery"/>
                <a:cs typeface="Apple Chancery"/>
              </a:rPr>
              <a:t>A</a:t>
            </a:r>
            <a:r>
              <a:rPr lang="en-US" i="1" dirty="0">
                <a:cs typeface="Apple Chancery"/>
              </a:rPr>
              <a:t>(k)</a:t>
            </a:r>
            <a:r>
              <a:rPr lang="en-US" dirty="0">
                <a:cs typeface="Apple Chancery"/>
              </a:rPr>
              <a:t> are found that cause instabilities</a:t>
            </a:r>
          </a:p>
          <a:p>
            <a:pPr lvl="1"/>
            <a:r>
              <a:rPr lang="en-US" dirty="0">
                <a:cs typeface="Apple Chancery"/>
              </a:rPr>
              <a:t>Add these applicants to the “applicant stack”</a:t>
            </a:r>
          </a:p>
          <a:p>
            <a:pPr lvl="1"/>
            <a:r>
              <a:rPr lang="en-US" dirty="0">
                <a:cs typeface="Apple Chancery"/>
              </a:rPr>
              <a:t>Empty the “applicant stack”</a:t>
            </a:r>
          </a:p>
          <a:p>
            <a:pPr lvl="1"/>
            <a:endParaRPr lang="en-US" dirty="0">
              <a:cs typeface="Apple Chancery"/>
            </a:endParaRPr>
          </a:p>
          <a:p>
            <a:r>
              <a:rPr lang="en-US" dirty="0">
                <a:cs typeface="Apple Chancery"/>
              </a:rPr>
              <a:t>Once both the applicant stack and the program stack are empty you now have the tentative matching </a:t>
            </a:r>
            <a:r>
              <a:rPr lang="en-US" i="1" dirty="0">
                <a:latin typeface="Apple Chancery"/>
                <a:cs typeface="Apple Chancery"/>
              </a:rPr>
              <a:t>M</a:t>
            </a:r>
            <a:r>
              <a:rPr lang="en-US" i="1" dirty="0">
                <a:cs typeface="Apple Chancery"/>
              </a:rPr>
              <a:t>(k)</a:t>
            </a:r>
            <a:r>
              <a:rPr lang="en-US" dirty="0">
                <a:cs typeface="Apple Chancery"/>
              </a:rPr>
              <a:t>.</a:t>
            </a:r>
          </a:p>
          <a:p>
            <a:endParaRPr lang="en-US" dirty="0">
              <a:cs typeface="Apple Chancery"/>
            </a:endParaRPr>
          </a:p>
          <a:p>
            <a:r>
              <a:rPr lang="en-US" dirty="0">
                <a:cs typeface="Apple Chancery"/>
              </a:rPr>
              <a:t>When all applicants have been added to </a:t>
            </a:r>
            <a:r>
              <a:rPr lang="en-US" i="1" dirty="0">
                <a:latin typeface="Apple Chancery"/>
                <a:cs typeface="Apple Chancery"/>
              </a:rPr>
              <a:t>A</a:t>
            </a:r>
            <a:r>
              <a:rPr lang="en-US" i="1" dirty="0">
                <a:cs typeface="Apple Chancery"/>
              </a:rPr>
              <a:t>(k), </a:t>
            </a:r>
            <a:r>
              <a:rPr lang="en-US" dirty="0">
                <a:cs typeface="Apple Chancery"/>
              </a:rPr>
              <a:t>even/odd requests and program reversions are adjusted.</a:t>
            </a:r>
          </a:p>
          <a:p>
            <a:pPr lvl="1"/>
            <a:r>
              <a:rPr lang="en-US" dirty="0">
                <a:cs typeface="Apple Chancery"/>
              </a:rPr>
              <a:t>Handle inconsistencies </a:t>
            </a:r>
            <a:r>
              <a:rPr lang="en-US">
                <a:cs typeface="Apple Chancery"/>
              </a:rPr>
              <a:t>the same </a:t>
            </a:r>
            <a:r>
              <a:rPr lang="en-US" dirty="0">
                <a:cs typeface="Apple Chancery"/>
              </a:rPr>
              <a:t>way as before</a:t>
            </a:r>
            <a:endParaRPr lang="en-US" dirty="0"/>
          </a:p>
        </p:txBody>
      </p:sp>
    </p:spTree>
    <p:extLst>
      <p:ext uri="{BB962C8B-B14F-4D97-AF65-F5344CB8AC3E}">
        <p14:creationId xmlns:p14="http://schemas.microsoft.com/office/powerpoint/2010/main" val="97508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Loops in the Applicant Proposing Algorithm</a:t>
            </a:r>
          </a:p>
        </p:txBody>
      </p:sp>
      <p:grpSp>
        <p:nvGrpSpPr>
          <p:cNvPr id="4" name="Group 3"/>
          <p:cNvGrpSpPr/>
          <p:nvPr/>
        </p:nvGrpSpPr>
        <p:grpSpPr>
          <a:xfrm>
            <a:off x="3878002" y="2303366"/>
            <a:ext cx="1666512" cy="1111721"/>
            <a:chOff x="2246283" y="4254289"/>
            <a:chExt cx="4049162" cy="2222711"/>
          </a:xfrm>
        </p:grpSpPr>
        <p:pic>
          <p:nvPicPr>
            <p:cNvPr id="5" name="Picture 4" descr="rcnKReboi.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80866" y="4345947"/>
              <a:ext cx="1314579" cy="2021166"/>
            </a:xfrm>
            <a:prstGeom prst="rect">
              <a:avLst/>
            </a:prstGeom>
          </p:spPr>
        </p:pic>
        <p:pic>
          <p:nvPicPr>
            <p:cNvPr id="6" name="Picture 5" descr="zTXeRyjpc.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46283" y="4254289"/>
              <a:ext cx="1666512" cy="2222711"/>
            </a:xfrm>
            <a:prstGeom prst="rect">
              <a:avLst/>
            </a:prstGeom>
          </p:spPr>
        </p:pic>
        <p:sp>
          <p:nvSpPr>
            <p:cNvPr id="7" name="Heart 6"/>
            <p:cNvSpPr/>
            <p:nvPr/>
          </p:nvSpPr>
          <p:spPr>
            <a:xfrm>
              <a:off x="3912795" y="4962639"/>
              <a:ext cx="1068071" cy="693983"/>
            </a:xfrm>
            <a:prstGeom prst="heart">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8" name="Picture 7" descr="doctor-clipart-2-th1Nno-clipar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77080" y="2303366"/>
            <a:ext cx="772503" cy="1256282"/>
          </a:xfrm>
          <a:prstGeom prst="rect">
            <a:avLst/>
          </a:prstGeom>
        </p:spPr>
      </p:pic>
      <p:sp>
        <p:nvSpPr>
          <p:cNvPr id="9" name="Right Arrow 8"/>
          <p:cNvSpPr/>
          <p:nvPr/>
        </p:nvSpPr>
        <p:spPr>
          <a:xfrm>
            <a:off x="2867422" y="2657657"/>
            <a:ext cx="824875" cy="34710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Bent Arrow 9"/>
          <p:cNvSpPr/>
          <p:nvPr/>
        </p:nvSpPr>
        <p:spPr>
          <a:xfrm rot="5400000">
            <a:off x="5865777" y="2869433"/>
            <a:ext cx="1126020" cy="70246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2" name="Picture 11" descr="doctor-cartoon-clipart-1.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195393" y="4000242"/>
            <a:ext cx="858984" cy="1410881"/>
          </a:xfrm>
          <a:prstGeom prst="rect">
            <a:avLst/>
          </a:prstGeom>
        </p:spPr>
      </p:pic>
      <p:sp>
        <p:nvSpPr>
          <p:cNvPr id="13" name="Left Arrow 12"/>
          <p:cNvSpPr/>
          <p:nvPr/>
        </p:nvSpPr>
        <p:spPr>
          <a:xfrm>
            <a:off x="4316583" y="4641849"/>
            <a:ext cx="1165299" cy="44519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3439420" y="4353780"/>
            <a:ext cx="877163" cy="923330"/>
          </a:xfrm>
          <a:prstGeom prst="rect">
            <a:avLst/>
          </a:prstGeom>
          <a:noFill/>
        </p:spPr>
        <p:txBody>
          <a:bodyPr wrap="none" rtlCol="0">
            <a:spAutoFit/>
          </a:bodyPr>
          <a:lstStyle/>
          <a:p>
            <a:r>
              <a:rPr lang="en-US" sz="5400" dirty="0"/>
              <a:t>…</a:t>
            </a:r>
          </a:p>
        </p:txBody>
      </p:sp>
      <p:sp>
        <p:nvSpPr>
          <p:cNvPr id="15" name="Bent Arrow 14"/>
          <p:cNvSpPr/>
          <p:nvPr/>
        </p:nvSpPr>
        <p:spPr>
          <a:xfrm rot="16200000">
            <a:off x="2084111" y="4120426"/>
            <a:ext cx="1126020" cy="702468"/>
          </a:xfrm>
          <a:prstGeom prst="ben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4506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Changes</a:t>
            </a:r>
          </a:p>
        </p:txBody>
      </p:sp>
      <p:sp>
        <p:nvSpPr>
          <p:cNvPr id="3" name="Content Placeholder 2"/>
          <p:cNvSpPr>
            <a:spLocks noGrp="1"/>
          </p:cNvSpPr>
          <p:nvPr>
            <p:ph idx="1"/>
          </p:nvPr>
        </p:nvSpPr>
        <p:spPr/>
        <p:txBody>
          <a:bodyPr/>
          <a:lstStyle/>
          <a:p>
            <a:r>
              <a:rPr lang="en-US" dirty="0"/>
              <a:t>Ran computational experiments</a:t>
            </a:r>
          </a:p>
          <a:p>
            <a:endParaRPr lang="en-US" dirty="0"/>
          </a:p>
          <a:p>
            <a:r>
              <a:rPr lang="en-US" dirty="0"/>
              <a:t>Differences in matches was extremely small and did not appear to be systematic</a:t>
            </a:r>
          </a:p>
          <a:p>
            <a:endParaRPr lang="en-US" dirty="0"/>
          </a:p>
          <a:p>
            <a:r>
              <a:rPr lang="en-US" dirty="0"/>
              <a:t>Did effect number of loops</a:t>
            </a:r>
          </a:p>
          <a:p>
            <a:pPr lvl="1"/>
            <a:r>
              <a:rPr lang="en-US" dirty="0"/>
              <a:t>Fewest when couples where introduced last</a:t>
            </a:r>
          </a:p>
        </p:txBody>
      </p:sp>
    </p:spTree>
    <p:extLst>
      <p:ext uri="{BB962C8B-B14F-4D97-AF65-F5344CB8AC3E}">
        <p14:creationId xmlns:p14="http://schemas.microsoft.com/office/powerpoint/2010/main" val="247910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of the New Algorithm</a:t>
            </a:r>
          </a:p>
        </p:txBody>
      </p:sp>
      <p:pic>
        <p:nvPicPr>
          <p:cNvPr id="4" name="Picture 3" descr="Screen Shot 2016-09-26 at 8.04.0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90655" y="1366872"/>
            <a:ext cx="6762691" cy="5321300"/>
          </a:xfrm>
          <a:prstGeom prst="rect">
            <a:avLst/>
          </a:prstGeom>
        </p:spPr>
      </p:pic>
    </p:spTree>
    <p:extLst>
      <p:ext uri="{BB962C8B-B14F-4D97-AF65-F5344CB8AC3E}">
        <p14:creationId xmlns:p14="http://schemas.microsoft.com/office/powerpoint/2010/main" val="19375702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 Change Worth It?</a:t>
            </a:r>
          </a:p>
        </p:txBody>
      </p:sp>
      <p:sp>
        <p:nvSpPr>
          <p:cNvPr id="3" name="Content Placeholder 2"/>
          <p:cNvSpPr>
            <a:spLocks noGrp="1"/>
          </p:cNvSpPr>
          <p:nvPr>
            <p:ph idx="1"/>
          </p:nvPr>
        </p:nvSpPr>
        <p:spPr/>
        <p:txBody>
          <a:bodyPr/>
          <a:lstStyle/>
          <a:p>
            <a:r>
              <a:rPr lang="en-US" dirty="0"/>
              <a:t>0.1% of applicants affected</a:t>
            </a:r>
          </a:p>
          <a:p>
            <a:r>
              <a:rPr lang="en-US" dirty="0"/>
              <a:t>Most of those affected prefer the new algorithm</a:t>
            </a:r>
          </a:p>
          <a:p>
            <a:endParaRPr lang="en-US" dirty="0"/>
          </a:p>
          <a:p>
            <a:r>
              <a:rPr lang="en-US" dirty="0"/>
              <a:t>0.5% of programs affected</a:t>
            </a:r>
          </a:p>
          <a:p>
            <a:r>
              <a:rPr lang="en-US" dirty="0"/>
              <a:t>Most of those affected prefer the old algorithm</a:t>
            </a:r>
          </a:p>
          <a:p>
            <a:endParaRPr lang="en-US" dirty="0"/>
          </a:p>
          <a:p>
            <a:r>
              <a:rPr lang="en-US" dirty="0"/>
              <a:t>This does not imply the associated change in welfare is small</a:t>
            </a:r>
          </a:p>
          <a:p>
            <a:pPr lvl="1"/>
            <a:r>
              <a:rPr lang="en-US" dirty="0"/>
              <a:t>Large increase for affected applicants</a:t>
            </a:r>
          </a:p>
          <a:p>
            <a:pPr lvl="1"/>
            <a:r>
              <a:rPr lang="en-US" dirty="0"/>
              <a:t>Small decrease for the affected programs</a:t>
            </a:r>
          </a:p>
        </p:txBody>
      </p:sp>
    </p:spTree>
    <p:extLst>
      <p:ext uri="{BB962C8B-B14F-4D97-AF65-F5344CB8AC3E}">
        <p14:creationId xmlns:p14="http://schemas.microsoft.com/office/powerpoint/2010/main" val="224873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6991350" cy="1371600"/>
          </a:xfrm>
        </p:spPr>
        <p:txBody>
          <a:bodyPr/>
          <a:lstStyle/>
          <a:p>
            <a:r>
              <a:rPr lang="en-US" dirty="0"/>
              <a:t>Example matching #1</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08416196"/>
              </p:ext>
            </p:extLst>
          </p:nvPr>
        </p:nvGraphicFramePr>
        <p:xfrm>
          <a:off x="457200" y="15240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Alice</a:t>
                      </a:r>
                    </a:p>
                  </a:txBody>
                  <a:tcPr>
                    <a:solidFill>
                      <a:srgbClr val="C0504D"/>
                    </a:solidFill>
                  </a:tcPr>
                </a:tc>
                <a:tc>
                  <a:txBody>
                    <a:bodyPr/>
                    <a:lstStyle/>
                    <a:p>
                      <a:r>
                        <a:rPr lang="en-US" sz="2400" dirty="0"/>
                        <a:t>Donkey</a:t>
                      </a:r>
                    </a:p>
                  </a:txBody>
                  <a:tcPr/>
                </a:tc>
                <a:tc>
                  <a:txBody>
                    <a:bodyPr/>
                    <a:lstStyle/>
                    <a:p>
                      <a:r>
                        <a:rPr lang="en-US" sz="2400" dirty="0"/>
                        <a:t>Spirit</a:t>
                      </a:r>
                    </a:p>
                  </a:txBody>
                  <a:tcPr>
                    <a:solidFill>
                      <a:srgbClr val="C0504D"/>
                    </a:solidFill>
                  </a:tcPr>
                </a:tc>
                <a:tc>
                  <a:txBody>
                    <a:bodyPr/>
                    <a:lstStyle/>
                    <a:p>
                      <a:r>
                        <a:rPr lang="en-US" sz="2400" dirty="0" err="1"/>
                        <a:t>Swiftwind</a:t>
                      </a:r>
                      <a:endParaRPr lang="en-US" sz="2400" dirty="0"/>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Bob</a:t>
                      </a:r>
                    </a:p>
                  </a:txBody>
                  <a:tcPr/>
                </a:tc>
                <a:tc>
                  <a:txBody>
                    <a:bodyPr/>
                    <a:lstStyle/>
                    <a:p>
                      <a:r>
                        <a:rPr lang="en-US" sz="2400" dirty="0"/>
                        <a:t>Spirit</a:t>
                      </a:r>
                    </a:p>
                  </a:txBody>
                  <a:tcPr>
                    <a:solidFill>
                      <a:srgbClr val="9BBB59"/>
                    </a:solidFill>
                  </a:tcPr>
                </a:tc>
                <a:tc>
                  <a:txBody>
                    <a:bodyPr/>
                    <a:lstStyle/>
                    <a:p>
                      <a:r>
                        <a:rPr lang="en-US" sz="2400" dirty="0"/>
                        <a:t>Donkey</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1"/>
                  </a:ext>
                </a:extLst>
              </a:tr>
              <a:tr h="370840">
                <a:tc>
                  <a:txBody>
                    <a:bodyPr/>
                    <a:lstStyle/>
                    <a:p>
                      <a:r>
                        <a:rPr lang="en-US" sz="2400" dirty="0"/>
                        <a:t>Eve</a:t>
                      </a:r>
                    </a:p>
                  </a:txBody>
                  <a:tcPr/>
                </a:tc>
                <a:tc>
                  <a:txBody>
                    <a:bodyPr/>
                    <a:lstStyle/>
                    <a:p>
                      <a:r>
                        <a:rPr lang="en-US" sz="2400" dirty="0"/>
                        <a:t>Donkey</a:t>
                      </a:r>
                    </a:p>
                  </a:txBody>
                  <a:tcPr>
                    <a:solidFill>
                      <a:srgbClr val="9BBB59"/>
                    </a:solidFill>
                  </a:tcPr>
                </a:tc>
                <a:tc>
                  <a:txBody>
                    <a:bodyPr/>
                    <a:lstStyle/>
                    <a:p>
                      <a:r>
                        <a:rPr lang="en-US" sz="2400" dirty="0"/>
                        <a:t>Spirit</a:t>
                      </a:r>
                    </a:p>
                  </a:txBody>
                  <a:tcPr/>
                </a:tc>
                <a:tc>
                  <a:txBody>
                    <a:bodyPr/>
                    <a:lstStyle/>
                    <a:p>
                      <a:r>
                        <a:rPr lang="en-US" sz="2400" dirty="0" err="1"/>
                        <a:t>Swiftwind</a:t>
                      </a:r>
                      <a:endParaRPr lang="en-US" sz="2400" dirty="0"/>
                    </a:p>
                  </a:txBody>
                  <a:tcPr/>
                </a:tc>
                <a:extLst>
                  <a:ext uri="{0D108BD9-81ED-4DB2-BD59-A6C34878D82A}">
                    <a16:rowId xmlns:a16="http://schemas.microsoft.com/office/drawing/2014/main" val="10002"/>
                  </a:ext>
                </a:extLst>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866730974"/>
              </p:ext>
            </p:extLst>
          </p:nvPr>
        </p:nvGraphicFramePr>
        <p:xfrm>
          <a:off x="457200" y="3276600"/>
          <a:ext cx="8229600" cy="1371600"/>
        </p:xfrm>
        <a:graphic>
          <a:graphicData uri="http://schemas.openxmlformats.org/drawingml/2006/table">
            <a:tbl>
              <a:tblPr firstCol="1" bandRow="1">
                <a:tableStyleId>{5C22544A-7EE6-4342-B048-85BDC9FD1C3A}</a:tableStyleId>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70840">
                <a:tc>
                  <a:txBody>
                    <a:bodyPr/>
                    <a:lstStyle/>
                    <a:p>
                      <a:r>
                        <a:rPr lang="en-US" sz="2400" dirty="0"/>
                        <a:t>Donkey</a:t>
                      </a:r>
                    </a:p>
                  </a:txBody>
                  <a:tcPr/>
                </a:tc>
                <a:tc>
                  <a:txBody>
                    <a:bodyPr/>
                    <a:lstStyle/>
                    <a:p>
                      <a:r>
                        <a:rPr lang="en-US" sz="2400" dirty="0"/>
                        <a:t>Bob</a:t>
                      </a:r>
                    </a:p>
                  </a:txBody>
                  <a:tcPr/>
                </a:tc>
                <a:tc>
                  <a:txBody>
                    <a:bodyPr/>
                    <a:lstStyle/>
                    <a:p>
                      <a:r>
                        <a:rPr lang="en-US" sz="2400" dirty="0"/>
                        <a:t>Alice</a:t>
                      </a:r>
                    </a:p>
                  </a:txBody>
                  <a:tcPr/>
                </a:tc>
                <a:tc>
                  <a:txBody>
                    <a:bodyPr/>
                    <a:lstStyle/>
                    <a:p>
                      <a:r>
                        <a:rPr lang="en-US" sz="2400" dirty="0"/>
                        <a:t>Eve</a:t>
                      </a:r>
                    </a:p>
                  </a:txBody>
                  <a:tcPr>
                    <a:solidFill>
                      <a:srgbClr val="9BBB59"/>
                    </a:solidFill>
                  </a:tcPr>
                </a:tc>
                <a:extLst>
                  <a:ext uri="{0D108BD9-81ED-4DB2-BD59-A6C34878D82A}">
                    <a16:rowId xmlns:a16="http://schemas.microsoft.com/office/drawing/2014/main" val="10000"/>
                  </a:ext>
                </a:extLst>
              </a:tr>
              <a:tr h="370840">
                <a:tc>
                  <a:txBody>
                    <a:bodyPr/>
                    <a:lstStyle/>
                    <a:p>
                      <a:r>
                        <a:rPr lang="en-US" sz="2400" dirty="0"/>
                        <a:t>Spirit</a:t>
                      </a:r>
                    </a:p>
                  </a:txBody>
                  <a:tcPr>
                    <a:solidFill>
                      <a:srgbClr val="C0504D"/>
                    </a:solidFill>
                  </a:tcPr>
                </a:tc>
                <a:tc>
                  <a:txBody>
                    <a:bodyPr/>
                    <a:lstStyle/>
                    <a:p>
                      <a:r>
                        <a:rPr lang="en-US" sz="2400" dirty="0"/>
                        <a:t>Alice</a:t>
                      </a:r>
                    </a:p>
                  </a:txBody>
                  <a:tcPr>
                    <a:solidFill>
                      <a:srgbClr val="C0504D"/>
                    </a:solidFill>
                  </a:tcPr>
                </a:tc>
                <a:tc>
                  <a:txBody>
                    <a:bodyPr/>
                    <a:lstStyle/>
                    <a:p>
                      <a:r>
                        <a:rPr lang="en-US" sz="2400" dirty="0"/>
                        <a:t>Bob</a:t>
                      </a:r>
                    </a:p>
                  </a:txBody>
                  <a:tcPr>
                    <a:solidFill>
                      <a:srgbClr val="9BBB59"/>
                    </a:solidFill>
                  </a:tcPr>
                </a:tc>
                <a:tc>
                  <a:txBody>
                    <a:bodyPr/>
                    <a:lstStyle/>
                    <a:p>
                      <a:r>
                        <a:rPr lang="en-US" sz="2400" dirty="0"/>
                        <a:t>Eve</a:t>
                      </a:r>
                    </a:p>
                  </a:txBody>
                  <a:tcPr/>
                </a:tc>
                <a:extLst>
                  <a:ext uri="{0D108BD9-81ED-4DB2-BD59-A6C34878D82A}">
                    <a16:rowId xmlns:a16="http://schemas.microsoft.com/office/drawing/2014/main" val="10001"/>
                  </a:ext>
                </a:extLst>
              </a:tr>
              <a:tr h="370840">
                <a:tc>
                  <a:txBody>
                    <a:bodyPr/>
                    <a:lstStyle/>
                    <a:p>
                      <a:r>
                        <a:rPr lang="en-US" sz="2400" dirty="0" err="1"/>
                        <a:t>Swiftwind</a:t>
                      </a:r>
                      <a:endParaRPr lang="en-US" sz="2400" dirty="0"/>
                    </a:p>
                  </a:txBody>
                  <a:tcPr/>
                </a:tc>
                <a:tc>
                  <a:txBody>
                    <a:bodyPr/>
                    <a:lstStyle/>
                    <a:p>
                      <a:r>
                        <a:rPr lang="en-US" sz="2400" dirty="0"/>
                        <a:t>Alice</a:t>
                      </a:r>
                    </a:p>
                  </a:txBody>
                  <a:tcPr>
                    <a:solidFill>
                      <a:srgbClr val="9BBB59"/>
                    </a:solidFill>
                  </a:tcPr>
                </a:tc>
                <a:tc>
                  <a:txBody>
                    <a:bodyPr/>
                    <a:lstStyle/>
                    <a:p>
                      <a:r>
                        <a:rPr lang="en-US" sz="2400" dirty="0"/>
                        <a:t>Bob</a:t>
                      </a:r>
                    </a:p>
                  </a:txBody>
                  <a:tcPr/>
                </a:tc>
                <a:tc>
                  <a:txBody>
                    <a:bodyPr/>
                    <a:lstStyle/>
                    <a:p>
                      <a:r>
                        <a:rPr lang="en-US" sz="2400" dirty="0"/>
                        <a:t>Eve</a:t>
                      </a:r>
                    </a:p>
                  </a:txBody>
                  <a:tcPr/>
                </a:tc>
                <a:extLst>
                  <a:ext uri="{0D108BD9-81ED-4DB2-BD59-A6C34878D82A}">
                    <a16:rowId xmlns:a16="http://schemas.microsoft.com/office/drawing/2014/main" val="10002"/>
                  </a:ext>
                </a:extLst>
              </a:tr>
            </a:tbl>
          </a:graphicData>
        </a:graphic>
      </p:graphicFrame>
      <p:sp>
        <p:nvSpPr>
          <p:cNvPr id="6" name="Rounded Rectangle 5"/>
          <p:cNvSpPr/>
          <p:nvPr/>
        </p:nvSpPr>
        <p:spPr>
          <a:xfrm>
            <a:off x="457200" y="5029200"/>
            <a:ext cx="8229600" cy="15240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3600" dirty="0"/>
              <a:t>No.</a:t>
            </a:r>
          </a:p>
          <a:p>
            <a:pPr algn="ctr"/>
            <a:r>
              <a:rPr lang="en-US" sz="3600" dirty="0"/>
              <a:t>Alice and Spirit form a </a:t>
            </a:r>
            <a:r>
              <a:rPr lang="en-US" sz="3600" b="1" dirty="0"/>
              <a:t>blocking pair.</a:t>
            </a:r>
            <a:endParaRPr lang="en-US" sz="3600" dirty="0"/>
          </a:p>
        </p:txBody>
      </p:sp>
      <p:sp>
        <p:nvSpPr>
          <p:cNvPr id="3" name="Slide Number Placeholder 2">
            <a:extLst>
              <a:ext uri="{FF2B5EF4-FFF2-40B4-BE49-F238E27FC236}">
                <a16:creationId xmlns:a16="http://schemas.microsoft.com/office/drawing/2014/main" id="{350E2844-AAB7-CF4E-A4FB-E2D56951A967}"/>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9355832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Strategic Behavior of Participants</a:t>
            </a:r>
          </a:p>
        </p:txBody>
      </p:sp>
      <p:pic>
        <p:nvPicPr>
          <p:cNvPr id="4" name="Picture 3" descr="Screen Shot 2016-09-26 at 8.10.0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8700" y="1653273"/>
            <a:ext cx="7086600" cy="4546600"/>
          </a:xfrm>
          <a:prstGeom prst="rect">
            <a:avLst/>
          </a:prstGeom>
        </p:spPr>
      </p:pic>
    </p:spTree>
    <p:extLst>
      <p:ext uri="{BB962C8B-B14F-4D97-AF65-F5344CB8AC3E}">
        <p14:creationId xmlns:p14="http://schemas.microsoft.com/office/powerpoint/2010/main" val="22832866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 Behavior of Programs</a:t>
            </a:r>
          </a:p>
        </p:txBody>
      </p:sp>
      <p:pic>
        <p:nvPicPr>
          <p:cNvPr id="3" name="Picture 2" descr="Screen Shot 2016-09-26 at 8.14.50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0300" y="1683098"/>
            <a:ext cx="6883400" cy="3924300"/>
          </a:xfrm>
          <a:prstGeom prst="rect">
            <a:avLst/>
          </a:prstGeom>
        </p:spPr>
      </p:pic>
    </p:spTree>
    <p:extLst>
      <p:ext uri="{BB962C8B-B14F-4D97-AF65-F5344CB8AC3E}">
        <p14:creationId xmlns:p14="http://schemas.microsoft.com/office/powerpoint/2010/main" val="36017729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13148</TotalTime>
  <Words>5390</Words>
  <Application>Microsoft Office PowerPoint</Application>
  <PresentationFormat>On-screen Show (4:3)</PresentationFormat>
  <Paragraphs>1806</Paragraphs>
  <Slides>91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91</vt:i4>
      </vt:variant>
    </vt:vector>
  </HeadingPairs>
  <TitlesOfParts>
    <vt:vector size="99" baseType="lpstr">
      <vt:lpstr>ＭＳ ゴシック</vt:lpstr>
      <vt:lpstr>Apple Chancery</vt:lpstr>
      <vt:lpstr>Arial</vt:lpstr>
      <vt:lpstr>Arial Black</vt:lpstr>
      <vt:lpstr>Calibri</vt:lpstr>
      <vt:lpstr>Cambria Math</vt:lpstr>
      <vt:lpstr>Webdings</vt:lpstr>
      <vt:lpstr>Essential</vt:lpstr>
      <vt:lpstr>Mechanism Design</vt:lpstr>
      <vt:lpstr>This class: Matching &amp; Maybe the NRMP</vt:lpstr>
      <vt:lpstr>Overview of this lecture</vt:lpstr>
      <vt:lpstr>Matching without incentives</vt:lpstr>
      <vt:lpstr>Stable Matching problem</vt:lpstr>
      <vt:lpstr>Example preference profiles</vt:lpstr>
      <vt:lpstr>Example preference profiles</vt:lpstr>
      <vt:lpstr>Example matching #1</vt:lpstr>
      <vt:lpstr>Example matching #1</vt:lpstr>
      <vt:lpstr>Example matching #2</vt:lpstr>
      <vt:lpstr>Example matching #2</vt:lpstr>
      <vt:lpstr>Some questions</vt:lpstr>
      <vt:lpstr>Throwback Monday: Int. Linear Programs</vt:lpstr>
      <vt:lpstr>Throwback Monday: Int. Linear Programs</vt:lpstr>
      <vt:lpstr>Gale-Shapley [1962]</vt:lpstr>
      <vt:lpstr>Gale-Shapley [1962]</vt:lpstr>
      <vt:lpstr>Running GS</vt:lpstr>
      <vt:lpstr>Running GS</vt:lpstr>
      <vt:lpstr>Running GS</vt:lpstr>
      <vt:lpstr>Running GS</vt:lpstr>
      <vt:lpstr>Running GS</vt:lpstr>
      <vt:lpstr>Running GS</vt:lpstr>
      <vt:lpstr>Running GS</vt:lpstr>
      <vt:lpstr>PowerPoint Presentation</vt:lpstr>
      <vt:lpstr>PowerPoint Presentation</vt:lpstr>
      <vt:lpstr>PowerPoint Presentation</vt:lpstr>
      <vt:lpstr>PowerPoint Presentation</vt:lpstr>
      <vt:lpstr>Recap: Some questions</vt:lpstr>
      <vt:lpstr>Horse/Jockey optimality/pessimality</vt:lpstr>
      <vt:lpstr>PowerPoint Presentation</vt:lpstr>
      <vt:lpstr>PowerPoint Presentation</vt:lpstr>
      <vt:lpstr>Recap: Some questions</vt:lpstr>
      <vt:lpstr>PowerPoint Presentation</vt:lpstr>
      <vt:lpstr>Incentive issues</vt:lpstr>
      <vt:lpstr>PowerPoint Presentation</vt:lpstr>
      <vt:lpstr>PowerPoint Presentation</vt:lpstr>
      <vt:lpstr>Extensions to stable Matching</vt:lpstr>
      <vt:lpstr>Imbalance [Ashlagi et al. 2013]</vt:lpstr>
      <vt:lpstr>Imbalance [Ashlagi et al. 2013]</vt:lpstr>
      <vt:lpstr>Imbalance [Ashlagi et al. 2013]</vt:lpstr>
      <vt:lpstr>Online arrival [Khuller et al. 1993]</vt:lpstr>
      <vt:lpstr>Incomplete prefs [Manlove et al. 2002]</vt:lpstr>
      <vt:lpstr>Non-bipartite graph …?</vt:lpstr>
      <vt:lpstr>Is this different than stable marriage?</vt:lpstr>
      <vt:lpstr>Hopeless?</vt:lpstr>
      <vt:lpstr>Irving’s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Running the algorithm: Phase 1</vt:lpstr>
      <vt:lpstr>Stable tables</vt:lpstr>
      <vt:lpstr>Running the algorithm: Phase 1</vt:lpstr>
      <vt:lpstr>Running the algorithm: Phase 1</vt:lpstr>
      <vt:lpstr>Running the algorithm: Phase 1</vt:lpstr>
      <vt:lpstr>Irving’s algorithm: Phase 2</vt:lpstr>
      <vt:lpstr>Running the algorithm: Phase 2</vt:lpstr>
      <vt:lpstr>Running the algorithm: Phase 2</vt:lpstr>
      <vt:lpstr>Running the algorithm: Phase 2</vt:lpstr>
      <vt:lpstr>Running the algorithm: Phase 2</vt:lpstr>
      <vt:lpstr>PowerPoint Presentation</vt:lpstr>
      <vt:lpstr>One-to-many matching</vt:lpstr>
      <vt:lpstr>Overview of an impactful paper in this space</vt:lpstr>
      <vt:lpstr>The Matching Problem</vt:lpstr>
      <vt:lpstr>The Matching Problem</vt:lpstr>
      <vt:lpstr>History of the NRMP</vt:lpstr>
      <vt:lpstr>The Preexisting Algorithm</vt:lpstr>
      <vt:lpstr>Is There a Problem?</vt:lpstr>
      <vt:lpstr>Applicant Proposing Algorithm</vt:lpstr>
      <vt:lpstr>Applicant Proposing Algorithm</vt:lpstr>
      <vt:lpstr>Applicant Proposing Algorithm</vt:lpstr>
      <vt:lpstr>Applicant Proposing Algorithm</vt:lpstr>
      <vt:lpstr>Applicant Proposing Algorithm</vt:lpstr>
      <vt:lpstr>Loops in the Applicant Proposing Algorithm</vt:lpstr>
      <vt:lpstr>Sequence Changes</vt:lpstr>
      <vt:lpstr>Results of the New Algorithm</vt:lpstr>
      <vt:lpstr>Is the Change Worth It?</vt:lpstr>
      <vt:lpstr>Strategic Behavior of Participants</vt:lpstr>
      <vt:lpstr>Strategic Behavior of Programs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Marina Knittel</cp:lastModifiedBy>
  <cp:revision>1469</cp:revision>
  <cp:lastPrinted>2018-02-28T22:43:58Z</cp:lastPrinted>
  <dcterms:created xsi:type="dcterms:W3CDTF">2013-03-05T15:39:19Z</dcterms:created>
  <dcterms:modified xsi:type="dcterms:W3CDTF">2022-02-14T02:51:10Z</dcterms:modified>
</cp:coreProperties>
</file>